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7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4630400" cy="8229600"/>
  <p:notesSz cx="8229600" cy="14630400"/>
  <p:embeddedFontLst>
    <p:embeddedFont>
      <p:font typeface="Cabin" panose="020B0604020202020204" charset="0"/>
      <p:regular r:id="rId23"/>
    </p:embeddedFont>
    <p:embeddedFont>
      <p:font typeface="Unbounde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764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927860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hyperlink" Target="https://www.navilens.com" TargetMode="External"/><Relationship Id="rId4" Type="http://schemas.openxmlformats.org/officeDocument/2006/relationships/hyperlink" Target="https://www.microsoft.com/en-us/ai/seeing-a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3781" y="990100"/>
            <a:ext cx="7696438" cy="2518172"/>
          </a:xfrm>
          <a:prstGeom prst="rect">
            <a:avLst/>
          </a:prstGeom>
          <a:noFill/>
          <a:ln/>
        </p:spPr>
        <p:txBody>
          <a:bodyPr wrap="square" lIns="0" tIns="0" rIns="0" bIns="0" rtlCol="0" anchor="t"/>
          <a:lstStyle/>
          <a:p>
            <a:pPr marL="0" indent="0" algn="ctr">
              <a:lnSpc>
                <a:spcPts val="6600"/>
              </a:lnSpc>
              <a:buNone/>
            </a:pPr>
            <a:r>
              <a:rPr lang="en-US" sz="5400" dirty="0">
                <a:solidFill>
                  <a:srgbClr val="FFFFFF"/>
                </a:solidFill>
                <a:latin typeface="Unbounded" pitchFamily="34" charset="0"/>
                <a:ea typeface="Unbounded" pitchFamily="34" charset="-122"/>
                <a:cs typeface="Unbounded" pitchFamily="34" charset="-120"/>
              </a:rPr>
              <a:t>Commute Booster: </a:t>
            </a:r>
            <a:r>
              <a:rPr lang="en-US" sz="2400" dirty="0">
                <a:solidFill>
                  <a:srgbClr val="FFFFFF"/>
                </a:solidFill>
                <a:latin typeface="Unbounded" pitchFamily="34" charset="0"/>
                <a:ea typeface="Unbounded" pitchFamily="34" charset="-122"/>
                <a:cs typeface="Unbounded" pitchFamily="34" charset="-120"/>
              </a:rPr>
              <a:t>A Mobile Application</a:t>
            </a:r>
          </a:p>
          <a:p>
            <a:pPr marL="0" indent="0" algn="ctr">
              <a:lnSpc>
                <a:spcPts val="6600"/>
              </a:lnSpc>
              <a:buNone/>
            </a:pPr>
            <a:r>
              <a:rPr lang="en-US" sz="2400" dirty="0">
                <a:solidFill>
                  <a:srgbClr val="FFFFFF"/>
                </a:solidFill>
                <a:latin typeface="Unbounded" pitchFamily="34" charset="0"/>
                <a:ea typeface="Unbounded" pitchFamily="34" charset="-122"/>
                <a:cs typeface="Unbounded" pitchFamily="34" charset="-120"/>
              </a:rPr>
              <a:t>for Navigation Support for People With</a:t>
            </a:r>
          </a:p>
          <a:p>
            <a:pPr marL="0" indent="0" algn="ctr">
              <a:lnSpc>
                <a:spcPts val="6600"/>
              </a:lnSpc>
              <a:buNone/>
            </a:pPr>
            <a:r>
              <a:rPr lang="en-US" sz="2400" dirty="0">
                <a:solidFill>
                  <a:srgbClr val="FFFFFF"/>
                </a:solidFill>
                <a:latin typeface="Unbounded" pitchFamily="34" charset="0"/>
                <a:ea typeface="Unbounded" pitchFamily="34" charset="-122"/>
                <a:cs typeface="Unbounded" pitchFamily="34" charset="-120"/>
              </a:rPr>
              <a:t>Blindness and Low Vision</a:t>
            </a:r>
          </a:p>
          <a:p>
            <a:pPr marL="0" indent="0">
              <a:lnSpc>
                <a:spcPts val="6600"/>
              </a:lnSpc>
              <a:buNone/>
            </a:pPr>
            <a:endParaRPr lang="en-US" sz="5400" dirty="0"/>
          </a:p>
        </p:txBody>
      </p:sp>
      <p:sp>
        <p:nvSpPr>
          <p:cNvPr id="9" name="TextBox 8">
            <a:extLst>
              <a:ext uri="{FF2B5EF4-FFF2-40B4-BE49-F238E27FC236}">
                <a16:creationId xmlns:a16="http://schemas.microsoft.com/office/drawing/2014/main" id="{1C36E091-AAD1-AE85-77D6-58DA1B88D612}"/>
              </a:ext>
            </a:extLst>
          </p:cNvPr>
          <p:cNvSpPr txBox="1"/>
          <p:nvPr/>
        </p:nvSpPr>
        <p:spPr>
          <a:xfrm>
            <a:off x="723781" y="5107021"/>
            <a:ext cx="2772383" cy="1697068"/>
          </a:xfrm>
          <a:prstGeom prst="rect">
            <a:avLst/>
          </a:prstGeom>
          <a:noFill/>
        </p:spPr>
        <p:txBody>
          <a:bodyPr wrap="square" rtlCol="0">
            <a:spAutoFit/>
          </a:bodyPr>
          <a:lstStyle/>
          <a:p>
            <a:pPr>
              <a:lnSpc>
                <a:spcPct val="150000"/>
              </a:lnSpc>
            </a:pPr>
            <a:r>
              <a:rPr lang="en-US" sz="2400" dirty="0">
                <a:solidFill>
                  <a:schemeClr val="bg1"/>
                </a:solidFill>
              </a:rPr>
              <a:t>By-</a:t>
            </a:r>
            <a:br>
              <a:rPr lang="en-US" sz="2400" dirty="0">
                <a:solidFill>
                  <a:schemeClr val="bg1"/>
                </a:solidFill>
              </a:rPr>
            </a:br>
            <a:r>
              <a:rPr lang="en-US" sz="2400" dirty="0" err="1">
                <a:solidFill>
                  <a:schemeClr val="bg1"/>
                </a:solidFill>
              </a:rPr>
              <a:t>Harikrishnan</a:t>
            </a:r>
            <a:r>
              <a:rPr lang="en-US" sz="2400" dirty="0">
                <a:solidFill>
                  <a:schemeClr val="bg1"/>
                </a:solidFill>
              </a:rPr>
              <a:t> H.</a:t>
            </a:r>
          </a:p>
          <a:p>
            <a:pPr>
              <a:lnSpc>
                <a:spcPct val="150000"/>
              </a:lnSpc>
            </a:pPr>
            <a:r>
              <a:rPr lang="en-US" sz="2400" dirty="0">
                <a:solidFill>
                  <a:schemeClr val="bg1"/>
                </a:solidFill>
              </a:rPr>
              <a:t>(PRN21CS053)</a:t>
            </a:r>
            <a:endParaRPr lang="en-IN" sz="2400" dirty="0">
              <a:solidFill>
                <a:schemeClr val="bg1"/>
              </a:solidFill>
            </a:endParaRPr>
          </a:p>
        </p:txBody>
      </p:sp>
      <p:sp>
        <p:nvSpPr>
          <p:cNvPr id="10" name="TextBox 9">
            <a:extLst>
              <a:ext uri="{FF2B5EF4-FFF2-40B4-BE49-F238E27FC236}">
                <a16:creationId xmlns:a16="http://schemas.microsoft.com/office/drawing/2014/main" id="{D5347E03-10D2-E332-16BC-A5E2FBACFBEA}"/>
              </a:ext>
            </a:extLst>
          </p:cNvPr>
          <p:cNvSpPr txBox="1"/>
          <p:nvPr/>
        </p:nvSpPr>
        <p:spPr>
          <a:xfrm>
            <a:off x="4737370" y="5107021"/>
            <a:ext cx="3891063" cy="2251065"/>
          </a:xfrm>
          <a:prstGeom prst="rect">
            <a:avLst/>
          </a:prstGeom>
          <a:noFill/>
        </p:spPr>
        <p:txBody>
          <a:bodyPr wrap="square" rtlCol="0">
            <a:spAutoFit/>
          </a:bodyPr>
          <a:lstStyle/>
          <a:p>
            <a:pPr>
              <a:lnSpc>
                <a:spcPct val="150000"/>
              </a:lnSpc>
            </a:pPr>
            <a:r>
              <a:rPr lang="en-US" sz="2400" dirty="0">
                <a:solidFill>
                  <a:schemeClr val="bg1"/>
                </a:solidFill>
              </a:rPr>
              <a:t>Guided by:</a:t>
            </a:r>
          </a:p>
          <a:p>
            <a:pPr>
              <a:lnSpc>
                <a:spcPct val="150000"/>
              </a:lnSpc>
            </a:pPr>
            <a:r>
              <a:rPr lang="en-US" sz="2400" dirty="0">
                <a:solidFill>
                  <a:schemeClr val="bg1"/>
                </a:solidFill>
              </a:rPr>
              <a:t> Smt. Suzanna Charly</a:t>
            </a:r>
          </a:p>
          <a:p>
            <a:pPr>
              <a:lnSpc>
                <a:spcPct val="150000"/>
              </a:lnSpc>
            </a:pPr>
            <a:r>
              <a:rPr lang="en-US" sz="2400" dirty="0">
                <a:solidFill>
                  <a:schemeClr val="bg1"/>
                </a:solidFill>
              </a:rPr>
              <a:t> Assistant Professor</a:t>
            </a:r>
          </a:p>
          <a:p>
            <a:pPr>
              <a:lnSpc>
                <a:spcPct val="150000"/>
              </a:lnSpc>
            </a:pPr>
            <a:r>
              <a:rPr lang="en-US" sz="2400" dirty="0">
                <a:solidFill>
                  <a:schemeClr val="bg1"/>
                </a:solidFill>
              </a:rPr>
              <a:t> Dept. of Computer Science </a:t>
            </a:r>
            <a:endParaRPr lang="en-IN"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0927" y="788916"/>
            <a:ext cx="6993374" cy="631031"/>
          </a:xfrm>
          <a:prstGeom prst="rect">
            <a:avLst/>
          </a:prstGeom>
          <a:noFill/>
          <a:ln/>
        </p:spPr>
        <p:txBody>
          <a:bodyPr wrap="none" lIns="0" tIns="0" rIns="0" bIns="0" rtlCol="0" anchor="t"/>
          <a:lstStyle/>
          <a:p>
            <a:pPr marL="0" indent="0">
              <a:lnSpc>
                <a:spcPts val="4950"/>
              </a:lnSpc>
              <a:buNone/>
            </a:pPr>
            <a:r>
              <a:rPr lang="en-US" sz="3950" dirty="0">
                <a:solidFill>
                  <a:srgbClr val="FFFFFF"/>
                </a:solidFill>
                <a:latin typeface="Unbounded" pitchFamily="34" charset="0"/>
                <a:ea typeface="Unbounded" pitchFamily="34" charset="-122"/>
                <a:cs typeface="Unbounded" pitchFamily="34" charset="-120"/>
              </a:rPr>
              <a:t>Sign Detection Process</a:t>
            </a:r>
            <a:endParaRPr lang="en-US" sz="3950" dirty="0"/>
          </a:p>
        </p:txBody>
      </p:sp>
      <p:sp>
        <p:nvSpPr>
          <p:cNvPr id="4" name="Shape 1"/>
          <p:cNvSpPr/>
          <p:nvPr/>
        </p:nvSpPr>
        <p:spPr>
          <a:xfrm>
            <a:off x="1057513" y="2036921"/>
            <a:ext cx="30480" cy="5108615"/>
          </a:xfrm>
          <a:prstGeom prst="roundRect">
            <a:avLst>
              <a:gd name="adj" fmla="val 105589"/>
            </a:avLst>
          </a:prstGeom>
          <a:solidFill>
            <a:srgbClr val="49606E"/>
          </a:solidFill>
          <a:ln/>
        </p:spPr>
        <p:txBody>
          <a:bodyPr/>
          <a:lstStyle/>
          <a:p>
            <a:endParaRPr lang="en-IN"/>
          </a:p>
        </p:txBody>
      </p:sp>
      <p:sp>
        <p:nvSpPr>
          <p:cNvPr id="5" name="Shape 2"/>
          <p:cNvSpPr/>
          <p:nvPr/>
        </p:nvSpPr>
        <p:spPr>
          <a:xfrm>
            <a:off x="1283613" y="2504361"/>
            <a:ext cx="750927" cy="30480"/>
          </a:xfrm>
          <a:prstGeom prst="roundRect">
            <a:avLst>
              <a:gd name="adj" fmla="val 105589"/>
            </a:avLst>
          </a:prstGeom>
          <a:solidFill>
            <a:srgbClr val="49606E"/>
          </a:solidFill>
          <a:ln/>
        </p:spPr>
        <p:txBody>
          <a:bodyPr/>
          <a:lstStyle/>
          <a:p>
            <a:endParaRPr lang="en-IN"/>
          </a:p>
        </p:txBody>
      </p:sp>
      <p:sp>
        <p:nvSpPr>
          <p:cNvPr id="6" name="Shape 3"/>
          <p:cNvSpPr/>
          <p:nvPr/>
        </p:nvSpPr>
        <p:spPr>
          <a:xfrm>
            <a:off x="831413" y="2278261"/>
            <a:ext cx="482679" cy="482679"/>
          </a:xfrm>
          <a:prstGeom prst="roundRect">
            <a:avLst>
              <a:gd name="adj" fmla="val 6668"/>
            </a:avLst>
          </a:prstGeom>
          <a:solidFill>
            <a:srgbClr val="304755"/>
          </a:solidFill>
          <a:ln/>
        </p:spPr>
        <p:txBody>
          <a:bodyPr/>
          <a:lstStyle/>
          <a:p>
            <a:endParaRPr lang="en-IN"/>
          </a:p>
        </p:txBody>
      </p:sp>
      <p:sp>
        <p:nvSpPr>
          <p:cNvPr id="7" name="Text 4"/>
          <p:cNvSpPr/>
          <p:nvPr/>
        </p:nvSpPr>
        <p:spPr>
          <a:xfrm>
            <a:off x="1001316" y="2368153"/>
            <a:ext cx="142756" cy="302895"/>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8" name="Text 5"/>
          <p:cNvSpPr/>
          <p:nvPr/>
        </p:nvSpPr>
        <p:spPr>
          <a:xfrm>
            <a:off x="2252782" y="2251472"/>
            <a:ext cx="2524125" cy="315516"/>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Image Capture</a:t>
            </a:r>
            <a:endParaRPr lang="en-US" sz="1950" dirty="0"/>
          </a:p>
        </p:txBody>
      </p:sp>
      <p:sp>
        <p:nvSpPr>
          <p:cNvPr id="9" name="Text 6"/>
          <p:cNvSpPr/>
          <p:nvPr/>
        </p:nvSpPr>
        <p:spPr>
          <a:xfrm>
            <a:off x="2252782" y="2695694"/>
            <a:ext cx="6140291" cy="686514"/>
          </a:xfrm>
          <a:prstGeom prst="rect">
            <a:avLst/>
          </a:prstGeom>
          <a:noFill/>
          <a:ln/>
        </p:spPr>
        <p:txBody>
          <a:bodyPr wrap="squar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The phone’s camera captures real-time images of the surrounding environment as the user moves through the transit station.</a:t>
            </a:r>
            <a:endParaRPr lang="en-US" sz="1650" dirty="0"/>
          </a:p>
        </p:txBody>
      </p:sp>
      <p:sp>
        <p:nvSpPr>
          <p:cNvPr id="10" name="Shape 7"/>
          <p:cNvSpPr/>
          <p:nvPr/>
        </p:nvSpPr>
        <p:spPr>
          <a:xfrm>
            <a:off x="1283613" y="4278749"/>
            <a:ext cx="750927" cy="30480"/>
          </a:xfrm>
          <a:prstGeom prst="roundRect">
            <a:avLst>
              <a:gd name="adj" fmla="val 105589"/>
            </a:avLst>
          </a:prstGeom>
          <a:solidFill>
            <a:srgbClr val="49606E"/>
          </a:solidFill>
          <a:ln/>
        </p:spPr>
        <p:txBody>
          <a:bodyPr/>
          <a:lstStyle/>
          <a:p>
            <a:endParaRPr lang="en-IN"/>
          </a:p>
        </p:txBody>
      </p:sp>
      <p:sp>
        <p:nvSpPr>
          <p:cNvPr id="11" name="Shape 8"/>
          <p:cNvSpPr/>
          <p:nvPr/>
        </p:nvSpPr>
        <p:spPr>
          <a:xfrm>
            <a:off x="831413" y="4052649"/>
            <a:ext cx="482679" cy="482679"/>
          </a:xfrm>
          <a:prstGeom prst="roundRect">
            <a:avLst>
              <a:gd name="adj" fmla="val 6668"/>
            </a:avLst>
          </a:prstGeom>
          <a:solidFill>
            <a:srgbClr val="304755"/>
          </a:solidFill>
          <a:ln/>
        </p:spPr>
        <p:txBody>
          <a:bodyPr/>
          <a:lstStyle/>
          <a:p>
            <a:endParaRPr lang="en-IN"/>
          </a:p>
        </p:txBody>
      </p:sp>
      <p:sp>
        <p:nvSpPr>
          <p:cNvPr id="12" name="Text 9"/>
          <p:cNvSpPr/>
          <p:nvPr/>
        </p:nvSpPr>
        <p:spPr>
          <a:xfrm>
            <a:off x="953214" y="4142542"/>
            <a:ext cx="239078" cy="302895"/>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13" name="Text 10"/>
          <p:cNvSpPr/>
          <p:nvPr/>
        </p:nvSpPr>
        <p:spPr>
          <a:xfrm>
            <a:off x="2252782" y="4025860"/>
            <a:ext cx="2524125" cy="315516"/>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OCR Processing</a:t>
            </a:r>
            <a:endParaRPr lang="en-US" sz="1950" dirty="0"/>
          </a:p>
        </p:txBody>
      </p:sp>
      <p:sp>
        <p:nvSpPr>
          <p:cNvPr id="14" name="Text 11"/>
          <p:cNvSpPr/>
          <p:nvPr/>
        </p:nvSpPr>
        <p:spPr>
          <a:xfrm>
            <a:off x="2252782" y="4470082"/>
            <a:ext cx="6140291" cy="686514"/>
          </a:xfrm>
          <a:prstGeom prst="rect">
            <a:avLst/>
          </a:prstGeom>
          <a:noFill/>
          <a:ln/>
        </p:spPr>
        <p:txBody>
          <a:bodyPr wrap="squar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Optical Character Recognition (OCR) extracts text from the captured images, recognizing relevant navigation signs in real-time.</a:t>
            </a:r>
            <a:endParaRPr lang="en-US" sz="1650" dirty="0"/>
          </a:p>
        </p:txBody>
      </p:sp>
      <p:sp>
        <p:nvSpPr>
          <p:cNvPr id="15" name="Shape 12"/>
          <p:cNvSpPr/>
          <p:nvPr/>
        </p:nvSpPr>
        <p:spPr>
          <a:xfrm>
            <a:off x="1283613" y="6053138"/>
            <a:ext cx="750927" cy="30480"/>
          </a:xfrm>
          <a:prstGeom prst="roundRect">
            <a:avLst>
              <a:gd name="adj" fmla="val 105589"/>
            </a:avLst>
          </a:prstGeom>
          <a:solidFill>
            <a:srgbClr val="49606E"/>
          </a:solidFill>
          <a:ln/>
        </p:spPr>
        <p:txBody>
          <a:bodyPr/>
          <a:lstStyle/>
          <a:p>
            <a:endParaRPr lang="en-IN"/>
          </a:p>
        </p:txBody>
      </p:sp>
      <p:sp>
        <p:nvSpPr>
          <p:cNvPr id="16" name="Shape 13"/>
          <p:cNvSpPr/>
          <p:nvPr/>
        </p:nvSpPr>
        <p:spPr>
          <a:xfrm>
            <a:off x="831413" y="5827038"/>
            <a:ext cx="482679" cy="482679"/>
          </a:xfrm>
          <a:prstGeom prst="roundRect">
            <a:avLst>
              <a:gd name="adj" fmla="val 6668"/>
            </a:avLst>
          </a:prstGeom>
          <a:solidFill>
            <a:srgbClr val="304755"/>
          </a:solidFill>
          <a:ln/>
        </p:spPr>
        <p:txBody>
          <a:bodyPr/>
          <a:lstStyle/>
          <a:p>
            <a:endParaRPr lang="en-IN"/>
          </a:p>
        </p:txBody>
      </p:sp>
      <p:sp>
        <p:nvSpPr>
          <p:cNvPr id="17" name="Text 14"/>
          <p:cNvSpPr/>
          <p:nvPr/>
        </p:nvSpPr>
        <p:spPr>
          <a:xfrm>
            <a:off x="950952" y="5916930"/>
            <a:ext cx="243602" cy="302895"/>
          </a:xfrm>
          <a:prstGeom prst="rect">
            <a:avLst/>
          </a:prstGeom>
          <a:noFill/>
          <a:ln/>
        </p:spPr>
        <p:txBody>
          <a:bodyPr wrap="none" lIns="0" tIns="0" rIns="0" bIns="0" rtlCol="0" anchor="t"/>
          <a:lstStyle/>
          <a:p>
            <a:pPr marL="0" indent="0" algn="ctr">
              <a:lnSpc>
                <a:spcPts val="2350"/>
              </a:lnSpc>
              <a:buNone/>
            </a:pPr>
            <a:r>
              <a:rPr lang="en-US" sz="2350" dirty="0">
                <a:solidFill>
                  <a:srgbClr val="CAD6DE"/>
                </a:solidFill>
                <a:latin typeface="Unbounded" pitchFamily="34" charset="0"/>
                <a:ea typeface="Unbounded" pitchFamily="34" charset="-122"/>
                <a:cs typeface="Unbounded" pitchFamily="34" charset="-120"/>
              </a:rPr>
              <a:t>3</a:t>
            </a:r>
            <a:endParaRPr lang="en-US" sz="2350" dirty="0"/>
          </a:p>
        </p:txBody>
      </p:sp>
      <p:sp>
        <p:nvSpPr>
          <p:cNvPr id="18" name="Text 15"/>
          <p:cNvSpPr/>
          <p:nvPr/>
        </p:nvSpPr>
        <p:spPr>
          <a:xfrm>
            <a:off x="2252782" y="5800249"/>
            <a:ext cx="3117413" cy="315516"/>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GTFS Sign Matching </a:t>
            </a:r>
            <a:endParaRPr lang="en-US" sz="1950" dirty="0"/>
          </a:p>
        </p:txBody>
      </p:sp>
      <p:sp>
        <p:nvSpPr>
          <p:cNvPr id="19" name="Text 16"/>
          <p:cNvSpPr/>
          <p:nvPr/>
        </p:nvSpPr>
        <p:spPr>
          <a:xfrm>
            <a:off x="2252782" y="6244471"/>
            <a:ext cx="6140291" cy="686514"/>
          </a:xfrm>
          <a:prstGeom prst="rect">
            <a:avLst/>
          </a:prstGeom>
          <a:noFill/>
          <a:ln/>
        </p:spPr>
        <p:txBody>
          <a:bodyPr wrap="square" lIns="0" tIns="0" rIns="0" bIns="0" rtlCol="0" anchor="t"/>
          <a:lstStyle/>
          <a:p>
            <a:pPr marL="0" indent="0" algn="l">
              <a:lnSpc>
                <a:spcPts val="2700"/>
              </a:lnSpc>
              <a:buNone/>
            </a:pPr>
            <a:r>
              <a:rPr lang="en-US" sz="1650" dirty="0">
                <a:solidFill>
                  <a:srgbClr val="CAD6DE"/>
                </a:solidFill>
                <a:latin typeface="Cabin" pitchFamily="34" charset="0"/>
                <a:ea typeface="Cabin" pitchFamily="34" charset="-122"/>
                <a:cs typeface="Cabin" pitchFamily="34" charset="-120"/>
              </a:rPr>
              <a:t>The detected text is compared against a list of expected signs from the GTFS dataset using string similarity algorithms.</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735065"/>
            <a:ext cx="8192414" cy="1452086"/>
          </a:xfrm>
          <a:prstGeom prst="rect">
            <a:avLst/>
          </a:prstGeom>
          <a:noFill/>
          <a:ln/>
        </p:spPr>
        <p:txBody>
          <a:bodyPr wrap="squar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Sign Detection Process (cont.)</a:t>
            </a:r>
            <a:endParaRPr lang="en-US" sz="4550" dirty="0"/>
          </a:p>
        </p:txBody>
      </p:sp>
      <p:sp>
        <p:nvSpPr>
          <p:cNvPr id="4" name="Shape 1"/>
          <p:cNvSpPr/>
          <p:nvPr/>
        </p:nvSpPr>
        <p:spPr>
          <a:xfrm>
            <a:off x="1219081" y="2910007"/>
            <a:ext cx="30480" cy="4231838"/>
          </a:xfrm>
          <a:prstGeom prst="roundRect">
            <a:avLst>
              <a:gd name="adj" fmla="val 121500"/>
            </a:avLst>
          </a:prstGeom>
          <a:solidFill>
            <a:srgbClr val="49606E"/>
          </a:solidFill>
          <a:ln/>
        </p:spPr>
        <p:txBody>
          <a:bodyPr/>
          <a:lstStyle/>
          <a:p>
            <a:endParaRPr lang="en-IN"/>
          </a:p>
        </p:txBody>
      </p:sp>
      <p:sp>
        <p:nvSpPr>
          <p:cNvPr id="5" name="Shape 2"/>
          <p:cNvSpPr/>
          <p:nvPr/>
        </p:nvSpPr>
        <p:spPr>
          <a:xfrm>
            <a:off x="1481554" y="3450074"/>
            <a:ext cx="864037" cy="30480"/>
          </a:xfrm>
          <a:prstGeom prst="roundRect">
            <a:avLst>
              <a:gd name="adj" fmla="val 121500"/>
            </a:avLst>
          </a:prstGeom>
          <a:solidFill>
            <a:srgbClr val="49606E"/>
          </a:solidFill>
          <a:ln/>
        </p:spPr>
        <p:txBody>
          <a:bodyPr/>
          <a:lstStyle/>
          <a:p>
            <a:endParaRPr lang="en-IN"/>
          </a:p>
        </p:txBody>
      </p:sp>
      <p:sp>
        <p:nvSpPr>
          <p:cNvPr id="6" name="Shape 3"/>
          <p:cNvSpPr/>
          <p:nvPr/>
        </p:nvSpPr>
        <p:spPr>
          <a:xfrm>
            <a:off x="956608" y="3187660"/>
            <a:ext cx="555427" cy="555427"/>
          </a:xfrm>
          <a:prstGeom prst="roundRect">
            <a:avLst>
              <a:gd name="adj" fmla="val 6668"/>
            </a:avLst>
          </a:prstGeom>
          <a:solidFill>
            <a:srgbClr val="304755"/>
          </a:solidFill>
          <a:ln/>
        </p:spPr>
        <p:txBody>
          <a:bodyPr/>
          <a:lstStyle/>
          <a:p>
            <a:endParaRPr lang="en-IN"/>
          </a:p>
        </p:txBody>
      </p:sp>
      <p:sp>
        <p:nvSpPr>
          <p:cNvPr id="7" name="Text 4"/>
          <p:cNvSpPr/>
          <p:nvPr/>
        </p:nvSpPr>
        <p:spPr>
          <a:xfrm>
            <a:off x="1152227" y="3291126"/>
            <a:ext cx="164187" cy="348496"/>
          </a:xfrm>
          <a:prstGeom prst="rect">
            <a:avLst/>
          </a:prstGeom>
          <a:noFill/>
          <a:ln/>
        </p:spPr>
        <p:txBody>
          <a:bodyPr wrap="none" lIns="0" tIns="0" rIns="0" bIns="0" rtlCol="0" anchor="t"/>
          <a:lstStyle/>
          <a:p>
            <a:pPr marL="0" indent="0" algn="ctr">
              <a:lnSpc>
                <a:spcPts val="2700"/>
              </a:lnSpc>
              <a:buNone/>
            </a:pPr>
            <a:r>
              <a:rPr lang="en-US" sz="2700" dirty="0">
                <a:solidFill>
                  <a:srgbClr val="CAD6DE"/>
                </a:solidFill>
                <a:latin typeface="Unbounded" pitchFamily="34" charset="0"/>
              </a:rPr>
              <a:t>4</a:t>
            </a:r>
            <a:endParaRPr lang="en-US" sz="2700" dirty="0"/>
          </a:p>
        </p:txBody>
      </p:sp>
      <p:sp>
        <p:nvSpPr>
          <p:cNvPr id="8" name="Text 5"/>
          <p:cNvSpPr/>
          <p:nvPr/>
        </p:nvSpPr>
        <p:spPr>
          <a:xfrm>
            <a:off x="2592110" y="3156823"/>
            <a:ext cx="3769638" cy="363141"/>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Sign Relevance Check</a:t>
            </a:r>
            <a:endParaRPr lang="en-US" sz="2250" dirty="0"/>
          </a:p>
        </p:txBody>
      </p:sp>
      <p:sp>
        <p:nvSpPr>
          <p:cNvPr id="9" name="Text 6"/>
          <p:cNvSpPr/>
          <p:nvPr/>
        </p:nvSpPr>
        <p:spPr>
          <a:xfrm>
            <a:off x="2592110" y="3668078"/>
            <a:ext cx="5687854" cy="1185148"/>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If a match is found, the app verifies if the detected sign is relevant to the user’s journey, based on the planned route.</a:t>
            </a:r>
            <a:endParaRPr lang="en-US" sz="1900" dirty="0"/>
          </a:p>
        </p:txBody>
      </p:sp>
      <p:sp>
        <p:nvSpPr>
          <p:cNvPr id="10" name="Shape 7"/>
          <p:cNvSpPr/>
          <p:nvPr/>
        </p:nvSpPr>
        <p:spPr>
          <a:xfrm>
            <a:off x="1481554" y="5886926"/>
            <a:ext cx="864037" cy="30480"/>
          </a:xfrm>
          <a:prstGeom prst="roundRect">
            <a:avLst>
              <a:gd name="adj" fmla="val 121500"/>
            </a:avLst>
          </a:prstGeom>
          <a:solidFill>
            <a:srgbClr val="49606E"/>
          </a:solidFill>
          <a:ln/>
        </p:spPr>
        <p:txBody>
          <a:bodyPr/>
          <a:lstStyle/>
          <a:p>
            <a:endParaRPr lang="en-IN"/>
          </a:p>
        </p:txBody>
      </p:sp>
      <p:sp>
        <p:nvSpPr>
          <p:cNvPr id="11" name="Shape 8"/>
          <p:cNvSpPr/>
          <p:nvPr/>
        </p:nvSpPr>
        <p:spPr>
          <a:xfrm>
            <a:off x="956608" y="5624513"/>
            <a:ext cx="555427" cy="555427"/>
          </a:xfrm>
          <a:prstGeom prst="roundRect">
            <a:avLst>
              <a:gd name="adj" fmla="val 6668"/>
            </a:avLst>
          </a:prstGeom>
          <a:solidFill>
            <a:srgbClr val="304755"/>
          </a:solidFill>
          <a:ln/>
        </p:spPr>
        <p:txBody>
          <a:bodyPr/>
          <a:lstStyle/>
          <a:p>
            <a:endParaRPr lang="en-IN"/>
          </a:p>
        </p:txBody>
      </p:sp>
      <p:sp>
        <p:nvSpPr>
          <p:cNvPr id="12" name="Text 9"/>
          <p:cNvSpPr/>
          <p:nvPr/>
        </p:nvSpPr>
        <p:spPr>
          <a:xfrm>
            <a:off x="1096744" y="5727978"/>
            <a:ext cx="275034" cy="348496"/>
          </a:xfrm>
          <a:prstGeom prst="rect">
            <a:avLst/>
          </a:prstGeom>
          <a:noFill/>
          <a:ln/>
        </p:spPr>
        <p:txBody>
          <a:bodyPr wrap="none" lIns="0" tIns="0" rIns="0" bIns="0" rtlCol="0" anchor="t"/>
          <a:lstStyle/>
          <a:p>
            <a:pPr marL="0" indent="0" algn="ctr">
              <a:lnSpc>
                <a:spcPts val="2700"/>
              </a:lnSpc>
              <a:buNone/>
            </a:pPr>
            <a:r>
              <a:rPr lang="en-US" sz="2700" dirty="0">
                <a:solidFill>
                  <a:srgbClr val="CAD6DE"/>
                </a:solidFill>
                <a:latin typeface="Unbounded" pitchFamily="34" charset="0"/>
              </a:rPr>
              <a:t>5</a:t>
            </a:r>
            <a:endParaRPr lang="en-US" sz="2700" dirty="0"/>
          </a:p>
        </p:txBody>
      </p:sp>
      <p:sp>
        <p:nvSpPr>
          <p:cNvPr id="13" name="Text 10"/>
          <p:cNvSpPr/>
          <p:nvPr/>
        </p:nvSpPr>
        <p:spPr>
          <a:xfrm>
            <a:off x="2592110" y="5593675"/>
            <a:ext cx="2904530" cy="363141"/>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User Feedback</a:t>
            </a:r>
            <a:endParaRPr lang="en-US" sz="2250" dirty="0"/>
          </a:p>
        </p:txBody>
      </p:sp>
      <p:sp>
        <p:nvSpPr>
          <p:cNvPr id="14" name="Text 11"/>
          <p:cNvSpPr/>
          <p:nvPr/>
        </p:nvSpPr>
        <p:spPr>
          <a:xfrm>
            <a:off x="2592110" y="6104930"/>
            <a:ext cx="5687854" cy="790099"/>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Upon finding a relevant sign, the app provides haptic (vibration) and/or verbal feedback to guide the user.</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9144" y="834985"/>
            <a:ext cx="7433191" cy="646271"/>
          </a:xfrm>
          <a:prstGeom prst="rect">
            <a:avLst/>
          </a:prstGeom>
          <a:noFill/>
          <a:ln/>
        </p:spPr>
        <p:txBody>
          <a:bodyPr wrap="none" lIns="0" tIns="0" rIns="0" bIns="0" rtlCol="0" anchor="t"/>
          <a:lstStyle/>
          <a:p>
            <a:pPr marL="0" indent="0">
              <a:lnSpc>
                <a:spcPts val="5050"/>
              </a:lnSpc>
              <a:buNone/>
            </a:pPr>
            <a:r>
              <a:rPr lang="en-US" sz="4050" dirty="0">
                <a:solidFill>
                  <a:srgbClr val="FFFFFF"/>
                </a:solidFill>
                <a:latin typeface="Unbounded" pitchFamily="34" charset="0"/>
                <a:ea typeface="Unbounded" pitchFamily="34" charset="-122"/>
                <a:cs typeface="Unbounded" pitchFamily="34" charset="-120"/>
              </a:rPr>
              <a:t>Path Planning Algorithm</a:t>
            </a:r>
            <a:endParaRPr lang="en-US" sz="4050" dirty="0"/>
          </a:p>
        </p:txBody>
      </p:sp>
      <p:sp>
        <p:nvSpPr>
          <p:cNvPr id="4" name="Shape 1"/>
          <p:cNvSpPr/>
          <p:nvPr/>
        </p:nvSpPr>
        <p:spPr>
          <a:xfrm>
            <a:off x="1083469" y="1810822"/>
            <a:ext cx="30480" cy="5583674"/>
          </a:xfrm>
          <a:prstGeom prst="roundRect">
            <a:avLst>
              <a:gd name="adj" fmla="val 108157"/>
            </a:avLst>
          </a:prstGeom>
          <a:solidFill>
            <a:srgbClr val="49606E"/>
          </a:solidFill>
          <a:ln/>
        </p:spPr>
        <p:txBody>
          <a:bodyPr/>
          <a:lstStyle/>
          <a:p>
            <a:endParaRPr lang="en-IN"/>
          </a:p>
        </p:txBody>
      </p:sp>
      <p:sp>
        <p:nvSpPr>
          <p:cNvPr id="5" name="Shape 2"/>
          <p:cNvSpPr/>
          <p:nvPr/>
        </p:nvSpPr>
        <p:spPr>
          <a:xfrm>
            <a:off x="1315462" y="2289929"/>
            <a:ext cx="769144" cy="30480"/>
          </a:xfrm>
          <a:prstGeom prst="roundRect">
            <a:avLst>
              <a:gd name="adj" fmla="val 108157"/>
            </a:avLst>
          </a:prstGeom>
          <a:solidFill>
            <a:srgbClr val="49606E"/>
          </a:solidFill>
          <a:ln/>
        </p:spPr>
        <p:txBody>
          <a:bodyPr/>
          <a:lstStyle/>
          <a:p>
            <a:endParaRPr lang="en-IN"/>
          </a:p>
        </p:txBody>
      </p:sp>
      <p:sp>
        <p:nvSpPr>
          <p:cNvPr id="6" name="Shape 3"/>
          <p:cNvSpPr/>
          <p:nvPr/>
        </p:nvSpPr>
        <p:spPr>
          <a:xfrm>
            <a:off x="851475" y="2057995"/>
            <a:ext cx="494467" cy="494467"/>
          </a:xfrm>
          <a:prstGeom prst="roundRect">
            <a:avLst>
              <a:gd name="adj" fmla="val 6667"/>
            </a:avLst>
          </a:prstGeom>
          <a:solidFill>
            <a:srgbClr val="304755"/>
          </a:solidFill>
          <a:ln/>
        </p:spPr>
        <p:txBody>
          <a:bodyPr/>
          <a:lstStyle/>
          <a:p>
            <a:endParaRPr lang="en-IN"/>
          </a:p>
        </p:txBody>
      </p:sp>
      <p:sp>
        <p:nvSpPr>
          <p:cNvPr id="7" name="Text 4"/>
          <p:cNvSpPr/>
          <p:nvPr/>
        </p:nvSpPr>
        <p:spPr>
          <a:xfrm>
            <a:off x="1025664" y="2150031"/>
            <a:ext cx="146090" cy="310277"/>
          </a:xfrm>
          <a:prstGeom prst="rect">
            <a:avLst/>
          </a:prstGeom>
          <a:noFill/>
          <a:ln/>
        </p:spPr>
        <p:txBody>
          <a:bodyPr wrap="none" lIns="0" tIns="0" rIns="0" bIns="0" rtlCol="0" anchor="t"/>
          <a:lstStyle/>
          <a:p>
            <a:pPr marL="0" indent="0" algn="ctr">
              <a:lnSpc>
                <a:spcPts val="2400"/>
              </a:lnSpc>
              <a:buNone/>
            </a:pPr>
            <a:r>
              <a:rPr lang="en-US" sz="2400" dirty="0">
                <a:solidFill>
                  <a:srgbClr val="CAD6DE"/>
                </a:solidFill>
                <a:latin typeface="Unbounded" pitchFamily="34" charset="0"/>
                <a:ea typeface="Unbounded" pitchFamily="34" charset="-122"/>
                <a:cs typeface="Unbounded" pitchFamily="34" charset="-120"/>
              </a:rPr>
              <a:t>1</a:t>
            </a:r>
            <a:endParaRPr lang="en-US" sz="2400" dirty="0"/>
          </a:p>
        </p:txBody>
      </p:sp>
      <p:sp>
        <p:nvSpPr>
          <p:cNvPr id="8" name="Text 5"/>
          <p:cNvSpPr/>
          <p:nvPr/>
        </p:nvSpPr>
        <p:spPr>
          <a:xfrm>
            <a:off x="2307431" y="2030492"/>
            <a:ext cx="2585561" cy="323255"/>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User Input</a:t>
            </a:r>
            <a:endParaRPr lang="en-US" sz="2000" dirty="0"/>
          </a:p>
        </p:txBody>
      </p:sp>
      <p:sp>
        <p:nvSpPr>
          <p:cNvPr id="9" name="Text 6"/>
          <p:cNvSpPr/>
          <p:nvPr/>
        </p:nvSpPr>
        <p:spPr>
          <a:xfrm>
            <a:off x="2307431" y="2485549"/>
            <a:ext cx="6067425" cy="703183"/>
          </a:xfrm>
          <a:prstGeom prst="rect">
            <a:avLst/>
          </a:prstGeom>
          <a:noFill/>
          <a:ln/>
        </p:spPr>
        <p:txBody>
          <a:bodyPr wrap="squar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The user specifies their origin and destination within the transit station using the app.</a:t>
            </a:r>
            <a:endParaRPr lang="en-US" sz="1700" dirty="0"/>
          </a:p>
        </p:txBody>
      </p:sp>
      <p:sp>
        <p:nvSpPr>
          <p:cNvPr id="10" name="Shape 7"/>
          <p:cNvSpPr/>
          <p:nvPr/>
        </p:nvSpPr>
        <p:spPr>
          <a:xfrm>
            <a:off x="1315462" y="4107180"/>
            <a:ext cx="769144" cy="30480"/>
          </a:xfrm>
          <a:prstGeom prst="roundRect">
            <a:avLst>
              <a:gd name="adj" fmla="val 108157"/>
            </a:avLst>
          </a:prstGeom>
          <a:solidFill>
            <a:srgbClr val="49606E"/>
          </a:solidFill>
          <a:ln/>
        </p:spPr>
        <p:txBody>
          <a:bodyPr/>
          <a:lstStyle/>
          <a:p>
            <a:endParaRPr lang="en-IN"/>
          </a:p>
        </p:txBody>
      </p:sp>
      <p:sp>
        <p:nvSpPr>
          <p:cNvPr id="11" name="Shape 8"/>
          <p:cNvSpPr/>
          <p:nvPr/>
        </p:nvSpPr>
        <p:spPr>
          <a:xfrm>
            <a:off x="851475" y="3875246"/>
            <a:ext cx="494467" cy="494467"/>
          </a:xfrm>
          <a:prstGeom prst="roundRect">
            <a:avLst>
              <a:gd name="adj" fmla="val 6667"/>
            </a:avLst>
          </a:prstGeom>
          <a:solidFill>
            <a:srgbClr val="304755"/>
          </a:solidFill>
          <a:ln/>
        </p:spPr>
        <p:txBody>
          <a:bodyPr/>
          <a:lstStyle/>
          <a:p>
            <a:endParaRPr lang="en-IN"/>
          </a:p>
        </p:txBody>
      </p:sp>
      <p:sp>
        <p:nvSpPr>
          <p:cNvPr id="12" name="Text 9"/>
          <p:cNvSpPr/>
          <p:nvPr/>
        </p:nvSpPr>
        <p:spPr>
          <a:xfrm>
            <a:off x="976253" y="3967282"/>
            <a:ext cx="244793" cy="310277"/>
          </a:xfrm>
          <a:prstGeom prst="rect">
            <a:avLst/>
          </a:prstGeom>
          <a:noFill/>
          <a:ln/>
        </p:spPr>
        <p:txBody>
          <a:bodyPr wrap="none" lIns="0" tIns="0" rIns="0" bIns="0" rtlCol="0" anchor="t"/>
          <a:lstStyle/>
          <a:p>
            <a:pPr marL="0" indent="0" algn="ctr">
              <a:lnSpc>
                <a:spcPts val="2400"/>
              </a:lnSpc>
              <a:buNone/>
            </a:pPr>
            <a:r>
              <a:rPr lang="en-US" sz="2400" dirty="0">
                <a:solidFill>
                  <a:srgbClr val="CAD6DE"/>
                </a:solidFill>
                <a:latin typeface="Unbounded" pitchFamily="34" charset="0"/>
                <a:ea typeface="Unbounded" pitchFamily="34" charset="-122"/>
                <a:cs typeface="Unbounded" pitchFamily="34" charset="-120"/>
              </a:rPr>
              <a:t>2</a:t>
            </a:r>
            <a:endParaRPr lang="en-US" sz="2400" dirty="0"/>
          </a:p>
        </p:txBody>
      </p:sp>
      <p:sp>
        <p:nvSpPr>
          <p:cNvPr id="13" name="Text 10"/>
          <p:cNvSpPr/>
          <p:nvPr/>
        </p:nvSpPr>
        <p:spPr>
          <a:xfrm>
            <a:off x="2307431" y="3847743"/>
            <a:ext cx="3100268" cy="323255"/>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GTFS Data Retrieval</a:t>
            </a:r>
            <a:endParaRPr lang="en-US" sz="2000" dirty="0"/>
          </a:p>
        </p:txBody>
      </p:sp>
      <p:sp>
        <p:nvSpPr>
          <p:cNvPr id="14" name="Text 11"/>
          <p:cNvSpPr/>
          <p:nvPr/>
        </p:nvSpPr>
        <p:spPr>
          <a:xfrm>
            <a:off x="2307431" y="4302800"/>
            <a:ext cx="6067425" cy="703183"/>
          </a:xfrm>
          <a:prstGeom prst="rect">
            <a:avLst/>
          </a:prstGeom>
          <a:noFill/>
          <a:ln/>
        </p:spPr>
        <p:txBody>
          <a:bodyPr wrap="squar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The app retrieves the relevant GTFS data for the selected origin and destination, including station layouts and pathways.</a:t>
            </a:r>
            <a:endParaRPr lang="en-US" sz="1700" dirty="0"/>
          </a:p>
        </p:txBody>
      </p:sp>
      <p:sp>
        <p:nvSpPr>
          <p:cNvPr id="15" name="Shape 12"/>
          <p:cNvSpPr/>
          <p:nvPr/>
        </p:nvSpPr>
        <p:spPr>
          <a:xfrm>
            <a:off x="1315462" y="5924431"/>
            <a:ext cx="769144" cy="30480"/>
          </a:xfrm>
          <a:prstGeom prst="roundRect">
            <a:avLst>
              <a:gd name="adj" fmla="val 108157"/>
            </a:avLst>
          </a:prstGeom>
          <a:solidFill>
            <a:srgbClr val="49606E"/>
          </a:solidFill>
          <a:ln/>
        </p:spPr>
        <p:txBody>
          <a:bodyPr/>
          <a:lstStyle/>
          <a:p>
            <a:endParaRPr lang="en-IN"/>
          </a:p>
        </p:txBody>
      </p:sp>
      <p:sp>
        <p:nvSpPr>
          <p:cNvPr id="16" name="Shape 13"/>
          <p:cNvSpPr/>
          <p:nvPr/>
        </p:nvSpPr>
        <p:spPr>
          <a:xfrm>
            <a:off x="851475" y="5692497"/>
            <a:ext cx="494467" cy="494467"/>
          </a:xfrm>
          <a:prstGeom prst="roundRect">
            <a:avLst>
              <a:gd name="adj" fmla="val 6667"/>
            </a:avLst>
          </a:prstGeom>
          <a:solidFill>
            <a:srgbClr val="304755"/>
          </a:solidFill>
          <a:ln/>
        </p:spPr>
        <p:txBody>
          <a:bodyPr/>
          <a:lstStyle/>
          <a:p>
            <a:endParaRPr lang="en-IN"/>
          </a:p>
        </p:txBody>
      </p:sp>
      <p:sp>
        <p:nvSpPr>
          <p:cNvPr id="17" name="Text 14"/>
          <p:cNvSpPr/>
          <p:nvPr/>
        </p:nvSpPr>
        <p:spPr>
          <a:xfrm>
            <a:off x="973991" y="5784532"/>
            <a:ext cx="249436" cy="310277"/>
          </a:xfrm>
          <a:prstGeom prst="rect">
            <a:avLst/>
          </a:prstGeom>
          <a:noFill/>
          <a:ln/>
        </p:spPr>
        <p:txBody>
          <a:bodyPr wrap="none" lIns="0" tIns="0" rIns="0" bIns="0" rtlCol="0" anchor="t"/>
          <a:lstStyle/>
          <a:p>
            <a:pPr marL="0" indent="0" algn="ctr">
              <a:lnSpc>
                <a:spcPts val="2400"/>
              </a:lnSpc>
              <a:buNone/>
            </a:pPr>
            <a:r>
              <a:rPr lang="en-US" sz="2400" dirty="0">
                <a:solidFill>
                  <a:srgbClr val="CAD6DE"/>
                </a:solidFill>
                <a:latin typeface="Unbounded" pitchFamily="34" charset="0"/>
                <a:ea typeface="Unbounded" pitchFamily="34" charset="-122"/>
                <a:cs typeface="Unbounded" pitchFamily="34" charset="-120"/>
              </a:rPr>
              <a:t>3</a:t>
            </a:r>
            <a:endParaRPr lang="en-US" sz="2400" dirty="0"/>
          </a:p>
        </p:txBody>
      </p:sp>
      <p:sp>
        <p:nvSpPr>
          <p:cNvPr id="18" name="Text 15"/>
          <p:cNvSpPr/>
          <p:nvPr/>
        </p:nvSpPr>
        <p:spPr>
          <a:xfrm>
            <a:off x="2307431" y="5664994"/>
            <a:ext cx="3430429" cy="323255"/>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Graph Representation</a:t>
            </a:r>
            <a:endParaRPr lang="en-US" sz="2000" dirty="0"/>
          </a:p>
        </p:txBody>
      </p:sp>
      <p:sp>
        <p:nvSpPr>
          <p:cNvPr id="19" name="Text 16"/>
          <p:cNvSpPr/>
          <p:nvPr/>
        </p:nvSpPr>
        <p:spPr>
          <a:xfrm>
            <a:off x="2307431" y="6120051"/>
            <a:ext cx="6067425" cy="1054775"/>
          </a:xfrm>
          <a:prstGeom prst="rect">
            <a:avLst/>
          </a:prstGeom>
          <a:noFill/>
          <a:ln/>
        </p:spPr>
        <p:txBody>
          <a:bodyPr wrap="squar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The subway station layout is converted into a graph structure, where nodes represent key locations (entrances, platforms) and edges represent pathways.</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9834" y="990124"/>
            <a:ext cx="7252573" cy="675203"/>
          </a:xfrm>
          <a:prstGeom prst="rect">
            <a:avLst/>
          </a:prstGeom>
          <a:noFill/>
          <a:ln/>
        </p:spPr>
        <p:txBody>
          <a:bodyPr wrap="none" lIns="0" tIns="0" rIns="0" bIns="0" rtlCol="0" anchor="t"/>
          <a:lstStyle/>
          <a:p>
            <a:pPr marL="0" indent="0">
              <a:lnSpc>
                <a:spcPts val="5300"/>
              </a:lnSpc>
              <a:buNone/>
            </a:pPr>
            <a:r>
              <a:rPr lang="en-US" sz="4250" dirty="0">
                <a:solidFill>
                  <a:srgbClr val="FFFFFF"/>
                </a:solidFill>
                <a:latin typeface="Unbounded" pitchFamily="34" charset="0"/>
                <a:ea typeface="Unbounded" pitchFamily="34" charset="-122"/>
                <a:cs typeface="Unbounded" pitchFamily="34" charset="-120"/>
              </a:rPr>
              <a:t>Feedback Mechanism </a:t>
            </a:r>
            <a:endParaRPr lang="en-US" sz="4250" dirty="0"/>
          </a:p>
        </p:txBody>
      </p:sp>
      <p:sp>
        <p:nvSpPr>
          <p:cNvPr id="4" name="Shape 1"/>
          <p:cNvSpPr/>
          <p:nvPr/>
        </p:nvSpPr>
        <p:spPr>
          <a:xfrm>
            <a:off x="6289834" y="2267903"/>
            <a:ext cx="516493" cy="516493"/>
          </a:xfrm>
          <a:prstGeom prst="roundRect">
            <a:avLst>
              <a:gd name="adj" fmla="val 6667"/>
            </a:avLst>
          </a:prstGeom>
          <a:solidFill>
            <a:srgbClr val="304755"/>
          </a:solidFill>
          <a:ln/>
        </p:spPr>
        <p:txBody>
          <a:bodyPr/>
          <a:lstStyle/>
          <a:p>
            <a:endParaRPr lang="en-IN"/>
          </a:p>
        </p:txBody>
      </p:sp>
      <p:sp>
        <p:nvSpPr>
          <p:cNvPr id="5" name="Text 2"/>
          <p:cNvSpPr/>
          <p:nvPr/>
        </p:nvSpPr>
        <p:spPr>
          <a:xfrm>
            <a:off x="6471761" y="2364105"/>
            <a:ext cx="152638" cy="324088"/>
          </a:xfrm>
          <a:prstGeom prst="rect">
            <a:avLst/>
          </a:prstGeom>
          <a:noFill/>
          <a:ln/>
        </p:spPr>
        <p:txBody>
          <a:bodyPr wrap="none" lIns="0" tIns="0" rIns="0" bIns="0" rtlCol="0" anchor="t"/>
          <a:lstStyle/>
          <a:p>
            <a:pPr marL="0" indent="0" algn="ctr">
              <a:lnSpc>
                <a:spcPts val="2550"/>
              </a:lnSpc>
              <a:buNone/>
            </a:pPr>
            <a:r>
              <a:rPr lang="en-US" sz="2550" dirty="0">
                <a:solidFill>
                  <a:srgbClr val="CAD6DE"/>
                </a:solidFill>
                <a:latin typeface="Unbounded" pitchFamily="34" charset="0"/>
                <a:ea typeface="Unbounded" pitchFamily="34" charset="-122"/>
                <a:cs typeface="Unbounded" pitchFamily="34" charset="-120"/>
              </a:rPr>
              <a:t>1</a:t>
            </a:r>
            <a:endParaRPr lang="en-US" sz="2550" dirty="0"/>
          </a:p>
        </p:txBody>
      </p:sp>
      <p:sp>
        <p:nvSpPr>
          <p:cNvPr id="6" name="Text 3"/>
          <p:cNvSpPr/>
          <p:nvPr/>
        </p:nvSpPr>
        <p:spPr>
          <a:xfrm>
            <a:off x="7035879" y="2267903"/>
            <a:ext cx="5639753" cy="337542"/>
          </a:xfrm>
          <a:prstGeom prst="rect">
            <a:avLst/>
          </a:prstGeom>
          <a:noFill/>
          <a:ln/>
        </p:spPr>
        <p:txBody>
          <a:bodyPr wrap="none" lIns="0" tIns="0" rIns="0" bIns="0" rtlCol="0" anchor="t"/>
          <a:lstStyle/>
          <a:p>
            <a:pPr marL="0" indent="0">
              <a:lnSpc>
                <a:spcPts val="2650"/>
              </a:lnSpc>
              <a:buNone/>
            </a:pPr>
            <a:r>
              <a:rPr lang="en-US" sz="2100" dirty="0">
                <a:solidFill>
                  <a:srgbClr val="CAD6DE"/>
                </a:solidFill>
                <a:latin typeface="Unbounded" pitchFamily="34" charset="0"/>
                <a:ea typeface="Unbounded" pitchFamily="34" charset="-122"/>
                <a:cs typeface="Unbounded" pitchFamily="34" charset="-120"/>
              </a:rPr>
              <a:t>Real-Time Sign Detection Feedback</a:t>
            </a:r>
            <a:endParaRPr lang="en-US" sz="2100" dirty="0"/>
          </a:p>
        </p:txBody>
      </p:sp>
      <p:sp>
        <p:nvSpPr>
          <p:cNvPr id="7" name="Text 4"/>
          <p:cNvSpPr/>
          <p:nvPr/>
        </p:nvSpPr>
        <p:spPr>
          <a:xfrm>
            <a:off x="7035879" y="2743081"/>
            <a:ext cx="6791087" cy="734378"/>
          </a:xfrm>
          <a:prstGeom prst="rect">
            <a:avLst/>
          </a:prstGeom>
          <a:noFill/>
          <a:ln/>
        </p:spPr>
        <p:txBody>
          <a:bodyPr wrap="square" lIns="0" tIns="0" rIns="0" bIns="0" rtlCol="0" anchor="t"/>
          <a:lstStyle/>
          <a:p>
            <a:pPr marL="0" indent="0">
              <a:lnSpc>
                <a:spcPts val="2850"/>
              </a:lnSpc>
              <a:buNone/>
            </a:pPr>
            <a:r>
              <a:rPr lang="en-US" sz="1800" dirty="0">
                <a:solidFill>
                  <a:srgbClr val="CAD6DE"/>
                </a:solidFill>
                <a:latin typeface="Cabin" pitchFamily="34" charset="0"/>
                <a:ea typeface="Cabin" pitchFamily="34" charset="-122"/>
                <a:cs typeface="Cabin" pitchFamily="34" charset="-120"/>
              </a:rPr>
              <a:t>The app provides immediate feedback when relevant navigation signs are detected through haptic vibrations and verbal announcements.</a:t>
            </a:r>
            <a:endParaRPr lang="en-US" sz="1800" dirty="0"/>
          </a:p>
        </p:txBody>
      </p:sp>
      <p:sp>
        <p:nvSpPr>
          <p:cNvPr id="8" name="Shape 5"/>
          <p:cNvSpPr/>
          <p:nvPr/>
        </p:nvSpPr>
        <p:spPr>
          <a:xfrm>
            <a:off x="6289834" y="3965258"/>
            <a:ext cx="516493" cy="516493"/>
          </a:xfrm>
          <a:prstGeom prst="roundRect">
            <a:avLst>
              <a:gd name="adj" fmla="val 6667"/>
            </a:avLst>
          </a:prstGeom>
          <a:solidFill>
            <a:srgbClr val="304755"/>
          </a:solidFill>
          <a:ln/>
        </p:spPr>
        <p:txBody>
          <a:bodyPr/>
          <a:lstStyle/>
          <a:p>
            <a:endParaRPr lang="en-IN"/>
          </a:p>
        </p:txBody>
      </p:sp>
      <p:sp>
        <p:nvSpPr>
          <p:cNvPr id="9" name="Text 6"/>
          <p:cNvSpPr/>
          <p:nvPr/>
        </p:nvSpPr>
        <p:spPr>
          <a:xfrm>
            <a:off x="6420207" y="4061460"/>
            <a:ext cx="255627" cy="324088"/>
          </a:xfrm>
          <a:prstGeom prst="rect">
            <a:avLst/>
          </a:prstGeom>
          <a:noFill/>
          <a:ln/>
        </p:spPr>
        <p:txBody>
          <a:bodyPr wrap="none" lIns="0" tIns="0" rIns="0" bIns="0" rtlCol="0" anchor="t"/>
          <a:lstStyle/>
          <a:p>
            <a:pPr marL="0" indent="0" algn="ctr">
              <a:lnSpc>
                <a:spcPts val="2550"/>
              </a:lnSpc>
              <a:buNone/>
            </a:pPr>
            <a:r>
              <a:rPr lang="en-US" sz="2550" dirty="0">
                <a:solidFill>
                  <a:srgbClr val="CAD6DE"/>
                </a:solidFill>
                <a:latin typeface="Unbounded" pitchFamily="34" charset="0"/>
                <a:ea typeface="Unbounded" pitchFamily="34" charset="-122"/>
                <a:cs typeface="Unbounded" pitchFamily="34" charset="-120"/>
              </a:rPr>
              <a:t>2</a:t>
            </a:r>
            <a:endParaRPr lang="en-US" sz="2550" dirty="0"/>
          </a:p>
        </p:txBody>
      </p:sp>
      <p:sp>
        <p:nvSpPr>
          <p:cNvPr id="10" name="Text 7"/>
          <p:cNvSpPr/>
          <p:nvPr/>
        </p:nvSpPr>
        <p:spPr>
          <a:xfrm>
            <a:off x="7035879" y="3965258"/>
            <a:ext cx="3771067" cy="337542"/>
          </a:xfrm>
          <a:prstGeom prst="rect">
            <a:avLst/>
          </a:prstGeom>
          <a:noFill/>
          <a:ln/>
        </p:spPr>
        <p:txBody>
          <a:bodyPr wrap="none" lIns="0" tIns="0" rIns="0" bIns="0" rtlCol="0" anchor="t"/>
          <a:lstStyle/>
          <a:p>
            <a:pPr marL="0" indent="0">
              <a:lnSpc>
                <a:spcPts val="2650"/>
              </a:lnSpc>
              <a:buNone/>
            </a:pPr>
            <a:r>
              <a:rPr lang="en-US" sz="2100" dirty="0">
                <a:solidFill>
                  <a:srgbClr val="CAD6DE"/>
                </a:solidFill>
                <a:latin typeface="Unbounded" pitchFamily="34" charset="0"/>
                <a:ea typeface="Unbounded" pitchFamily="34" charset="-122"/>
                <a:cs typeface="Unbounded" pitchFamily="34" charset="-120"/>
              </a:rPr>
              <a:t>Continuous Monitoring </a:t>
            </a:r>
            <a:endParaRPr lang="en-US" sz="2100" dirty="0"/>
          </a:p>
        </p:txBody>
      </p:sp>
      <p:sp>
        <p:nvSpPr>
          <p:cNvPr id="11" name="Text 8"/>
          <p:cNvSpPr/>
          <p:nvPr/>
        </p:nvSpPr>
        <p:spPr>
          <a:xfrm>
            <a:off x="7035879" y="4440436"/>
            <a:ext cx="6791087" cy="734378"/>
          </a:xfrm>
          <a:prstGeom prst="rect">
            <a:avLst/>
          </a:prstGeom>
          <a:noFill/>
          <a:ln/>
        </p:spPr>
        <p:txBody>
          <a:bodyPr wrap="square" lIns="0" tIns="0" rIns="0" bIns="0" rtlCol="0" anchor="t"/>
          <a:lstStyle/>
          <a:p>
            <a:pPr marL="0" indent="0">
              <a:lnSpc>
                <a:spcPts val="2850"/>
              </a:lnSpc>
              <a:buNone/>
            </a:pPr>
            <a:r>
              <a:rPr lang="en-US" sz="1800" dirty="0">
                <a:solidFill>
                  <a:srgbClr val="CAD6DE"/>
                </a:solidFill>
                <a:latin typeface="Cabin" pitchFamily="34" charset="0"/>
                <a:ea typeface="Cabin" pitchFamily="34" charset="-122"/>
                <a:cs typeface="Cabin" pitchFamily="34" charset="-120"/>
              </a:rPr>
              <a:t>The app continuously scans for signs as the user moves, offering updates to feedback as the environment changes.</a:t>
            </a:r>
            <a:endParaRPr lang="en-US" sz="1800" dirty="0"/>
          </a:p>
        </p:txBody>
      </p:sp>
      <p:sp>
        <p:nvSpPr>
          <p:cNvPr id="12" name="Shape 9"/>
          <p:cNvSpPr/>
          <p:nvPr/>
        </p:nvSpPr>
        <p:spPr>
          <a:xfrm>
            <a:off x="6289834" y="5662613"/>
            <a:ext cx="516493" cy="516493"/>
          </a:xfrm>
          <a:prstGeom prst="roundRect">
            <a:avLst>
              <a:gd name="adj" fmla="val 6667"/>
            </a:avLst>
          </a:prstGeom>
          <a:solidFill>
            <a:srgbClr val="304755"/>
          </a:solidFill>
          <a:ln/>
        </p:spPr>
        <p:txBody>
          <a:bodyPr/>
          <a:lstStyle/>
          <a:p>
            <a:endParaRPr lang="en-IN"/>
          </a:p>
        </p:txBody>
      </p:sp>
      <p:sp>
        <p:nvSpPr>
          <p:cNvPr id="13" name="Text 10"/>
          <p:cNvSpPr/>
          <p:nvPr/>
        </p:nvSpPr>
        <p:spPr>
          <a:xfrm>
            <a:off x="6417826" y="5758815"/>
            <a:ext cx="260509" cy="324088"/>
          </a:xfrm>
          <a:prstGeom prst="rect">
            <a:avLst/>
          </a:prstGeom>
          <a:noFill/>
          <a:ln/>
        </p:spPr>
        <p:txBody>
          <a:bodyPr wrap="none" lIns="0" tIns="0" rIns="0" bIns="0" rtlCol="0" anchor="t"/>
          <a:lstStyle/>
          <a:p>
            <a:pPr marL="0" indent="0" algn="ctr">
              <a:lnSpc>
                <a:spcPts val="2550"/>
              </a:lnSpc>
              <a:buNone/>
            </a:pPr>
            <a:r>
              <a:rPr lang="en-US" sz="2550" dirty="0">
                <a:solidFill>
                  <a:srgbClr val="CAD6DE"/>
                </a:solidFill>
                <a:latin typeface="Unbounded" pitchFamily="34" charset="0"/>
                <a:ea typeface="Unbounded" pitchFamily="34" charset="-122"/>
                <a:cs typeface="Unbounded" pitchFamily="34" charset="-120"/>
              </a:rPr>
              <a:t>3</a:t>
            </a:r>
            <a:endParaRPr lang="en-US" sz="2550" dirty="0"/>
          </a:p>
        </p:txBody>
      </p:sp>
      <p:sp>
        <p:nvSpPr>
          <p:cNvPr id="14" name="Text 11"/>
          <p:cNvSpPr/>
          <p:nvPr/>
        </p:nvSpPr>
        <p:spPr>
          <a:xfrm>
            <a:off x="7035879" y="5662613"/>
            <a:ext cx="3061692" cy="337542"/>
          </a:xfrm>
          <a:prstGeom prst="rect">
            <a:avLst/>
          </a:prstGeom>
          <a:noFill/>
          <a:ln/>
        </p:spPr>
        <p:txBody>
          <a:bodyPr wrap="none" lIns="0" tIns="0" rIns="0" bIns="0" rtlCol="0" anchor="t"/>
          <a:lstStyle/>
          <a:p>
            <a:pPr marL="0" indent="0">
              <a:lnSpc>
                <a:spcPts val="2650"/>
              </a:lnSpc>
              <a:buNone/>
            </a:pPr>
            <a:r>
              <a:rPr lang="en-US" sz="2100" dirty="0">
                <a:solidFill>
                  <a:srgbClr val="CAD6DE"/>
                </a:solidFill>
                <a:latin typeface="Unbounded" pitchFamily="34" charset="0"/>
                <a:ea typeface="Unbounded" pitchFamily="34" charset="-122"/>
                <a:cs typeface="Unbounded" pitchFamily="34" charset="-120"/>
              </a:rPr>
              <a:t>User-Centric Alerts</a:t>
            </a:r>
            <a:endParaRPr lang="en-US" sz="2100" dirty="0"/>
          </a:p>
        </p:txBody>
      </p:sp>
      <p:sp>
        <p:nvSpPr>
          <p:cNvPr id="15" name="Text 12"/>
          <p:cNvSpPr/>
          <p:nvPr/>
        </p:nvSpPr>
        <p:spPr>
          <a:xfrm>
            <a:off x="7035879" y="6137791"/>
            <a:ext cx="6791087" cy="1101566"/>
          </a:xfrm>
          <a:prstGeom prst="rect">
            <a:avLst/>
          </a:prstGeom>
          <a:noFill/>
          <a:ln/>
        </p:spPr>
        <p:txBody>
          <a:bodyPr wrap="square" lIns="0" tIns="0" rIns="0" bIns="0" rtlCol="0" anchor="t"/>
          <a:lstStyle/>
          <a:p>
            <a:pPr marL="0" indent="0">
              <a:lnSpc>
                <a:spcPts val="2850"/>
              </a:lnSpc>
              <a:buNone/>
            </a:pPr>
            <a:r>
              <a:rPr lang="en-US" sz="1800" dirty="0">
                <a:solidFill>
                  <a:srgbClr val="CAD6DE"/>
                </a:solidFill>
                <a:latin typeface="Cabin" pitchFamily="34" charset="0"/>
                <a:ea typeface="Cabin" pitchFamily="34" charset="-122"/>
                <a:cs typeface="Cabin" pitchFamily="34" charset="-120"/>
              </a:rPr>
              <a:t>Feedback is tailored to the user's journey, only alerting them about signs relevant to their specified path, enhancing the navigation experience.</a:t>
            </a:r>
            <a:endParaRPr lang="en-US" sz="1800" dirty="0"/>
          </a:p>
        </p:txBody>
      </p:sp>
      <p:sp>
        <p:nvSpPr>
          <p:cNvPr id="16" name="TextBox 15">
            <a:extLst>
              <a:ext uri="{FF2B5EF4-FFF2-40B4-BE49-F238E27FC236}">
                <a16:creationId xmlns:a16="http://schemas.microsoft.com/office/drawing/2014/main" id="{59862287-4B88-14D7-D862-2BC8B23B5797}"/>
              </a:ext>
            </a:extLst>
          </p:cNvPr>
          <p:cNvSpPr txBox="1"/>
          <p:nvPr/>
        </p:nvSpPr>
        <p:spPr>
          <a:xfrm>
            <a:off x="12184655" y="7590622"/>
            <a:ext cx="2445745" cy="611712"/>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767"/>
          </a:xfrm>
          <a:prstGeom prst="rect">
            <a:avLst/>
          </a:prstGeom>
        </p:spPr>
      </p:pic>
      <p:sp>
        <p:nvSpPr>
          <p:cNvPr id="3" name="Text 0"/>
          <p:cNvSpPr/>
          <p:nvPr/>
        </p:nvSpPr>
        <p:spPr>
          <a:xfrm>
            <a:off x="788432" y="619482"/>
            <a:ext cx="6207323" cy="662583"/>
          </a:xfrm>
          <a:prstGeom prst="rect">
            <a:avLst/>
          </a:prstGeom>
          <a:noFill/>
          <a:ln/>
        </p:spPr>
        <p:txBody>
          <a:bodyPr wrap="none" lIns="0" tIns="0" rIns="0" bIns="0" rtlCol="0" anchor="t"/>
          <a:lstStyle/>
          <a:p>
            <a:pPr marL="0" indent="0">
              <a:lnSpc>
                <a:spcPts val="5200"/>
              </a:lnSpc>
              <a:buNone/>
            </a:pPr>
            <a:r>
              <a:rPr lang="en-US" sz="4150" dirty="0">
                <a:solidFill>
                  <a:srgbClr val="FFFFFF"/>
                </a:solidFill>
                <a:latin typeface="Unbounded" pitchFamily="34" charset="0"/>
                <a:ea typeface="Unbounded" pitchFamily="34" charset="-122"/>
                <a:cs typeface="Unbounded" pitchFamily="34" charset="-120"/>
              </a:rPr>
              <a:t>Experimental Setup</a:t>
            </a:r>
            <a:endParaRPr lang="en-US" sz="4150" dirty="0"/>
          </a:p>
        </p:txBody>
      </p:sp>
      <p:pic>
        <p:nvPicPr>
          <p:cNvPr id="4" name="Image 1" descr="preencoded.png"/>
          <p:cNvPicPr>
            <a:picLocks noChangeAspect="1"/>
          </p:cNvPicPr>
          <p:nvPr/>
        </p:nvPicPr>
        <p:blipFill>
          <a:blip r:embed="rId4"/>
          <a:stretch>
            <a:fillRect/>
          </a:stretch>
        </p:blipFill>
        <p:spPr>
          <a:xfrm>
            <a:off x="788432" y="1619964"/>
            <a:ext cx="1126331" cy="1998107"/>
          </a:xfrm>
          <a:prstGeom prst="rect">
            <a:avLst/>
          </a:prstGeom>
        </p:spPr>
      </p:pic>
      <p:sp>
        <p:nvSpPr>
          <p:cNvPr id="5" name="Text 1"/>
          <p:cNvSpPr/>
          <p:nvPr/>
        </p:nvSpPr>
        <p:spPr>
          <a:xfrm>
            <a:off x="2252663" y="1845231"/>
            <a:ext cx="2812852" cy="331232"/>
          </a:xfrm>
          <a:prstGeom prst="rect">
            <a:avLst/>
          </a:prstGeom>
          <a:noFill/>
          <a:ln/>
        </p:spPr>
        <p:txBody>
          <a:bodyPr wrap="none" lIns="0" tIns="0" rIns="0" bIns="0" rtlCol="0" anchor="t"/>
          <a:lstStyle/>
          <a:p>
            <a:pPr marL="0" indent="0" algn="l">
              <a:lnSpc>
                <a:spcPts val="2600"/>
              </a:lnSpc>
              <a:buNone/>
            </a:pPr>
            <a:r>
              <a:rPr lang="en-US" sz="2050" dirty="0">
                <a:solidFill>
                  <a:srgbClr val="CAD6DE"/>
                </a:solidFill>
                <a:latin typeface="Unbounded" pitchFamily="34" charset="0"/>
                <a:ea typeface="Unbounded" pitchFamily="34" charset="-122"/>
                <a:cs typeface="Unbounded" pitchFamily="34" charset="-120"/>
              </a:rPr>
              <a:t>Testing Locations</a:t>
            </a:r>
            <a:endParaRPr lang="en-US" sz="2050" dirty="0"/>
          </a:p>
        </p:txBody>
      </p:sp>
      <p:sp>
        <p:nvSpPr>
          <p:cNvPr id="6" name="Text 2"/>
          <p:cNvSpPr/>
          <p:nvPr/>
        </p:nvSpPr>
        <p:spPr>
          <a:xfrm>
            <a:off x="2252663" y="2311598"/>
            <a:ext cx="6102906" cy="1081207"/>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Experiments were conducted in three busy subway stations in New York City: Jay St-MetroTech, Dekalb Avenue, and Canal Street.</a:t>
            </a:r>
            <a:endParaRPr lang="en-US" sz="1750" dirty="0"/>
          </a:p>
        </p:txBody>
      </p:sp>
      <p:pic>
        <p:nvPicPr>
          <p:cNvPr id="7" name="Image 2" descr="preencoded.png"/>
          <p:cNvPicPr>
            <a:picLocks noChangeAspect="1"/>
          </p:cNvPicPr>
          <p:nvPr/>
        </p:nvPicPr>
        <p:blipFill>
          <a:blip r:embed="rId5"/>
          <a:stretch>
            <a:fillRect/>
          </a:stretch>
        </p:blipFill>
        <p:spPr>
          <a:xfrm>
            <a:off x="788432" y="3618071"/>
            <a:ext cx="1126331" cy="1998107"/>
          </a:xfrm>
          <a:prstGeom prst="rect">
            <a:avLst/>
          </a:prstGeom>
        </p:spPr>
      </p:pic>
      <p:sp>
        <p:nvSpPr>
          <p:cNvPr id="8" name="Text 3"/>
          <p:cNvSpPr/>
          <p:nvPr/>
        </p:nvSpPr>
        <p:spPr>
          <a:xfrm>
            <a:off x="2252663" y="3843337"/>
            <a:ext cx="3505676" cy="331232"/>
          </a:xfrm>
          <a:prstGeom prst="rect">
            <a:avLst/>
          </a:prstGeom>
          <a:noFill/>
          <a:ln/>
        </p:spPr>
        <p:txBody>
          <a:bodyPr wrap="none" lIns="0" tIns="0" rIns="0" bIns="0" rtlCol="0" anchor="t"/>
          <a:lstStyle/>
          <a:p>
            <a:pPr marL="0" indent="0" algn="l">
              <a:lnSpc>
                <a:spcPts val="2600"/>
              </a:lnSpc>
              <a:buNone/>
            </a:pPr>
            <a:r>
              <a:rPr lang="en-US" sz="2050" dirty="0">
                <a:solidFill>
                  <a:srgbClr val="CAD6DE"/>
                </a:solidFill>
                <a:latin typeface="Unbounded" pitchFamily="34" charset="0"/>
                <a:ea typeface="Unbounded" pitchFamily="34" charset="-122"/>
                <a:cs typeface="Unbounded" pitchFamily="34" charset="-120"/>
              </a:rPr>
              <a:t>Image Data Collection</a:t>
            </a:r>
            <a:endParaRPr lang="en-US" sz="2050" dirty="0"/>
          </a:p>
        </p:txBody>
      </p:sp>
      <p:sp>
        <p:nvSpPr>
          <p:cNvPr id="9" name="Text 4"/>
          <p:cNvSpPr/>
          <p:nvPr/>
        </p:nvSpPr>
        <p:spPr>
          <a:xfrm>
            <a:off x="2252663" y="4309705"/>
            <a:ext cx="6102906" cy="1081207"/>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A variety of images containing relevant signage and environmental text were captured to evaluate the app's performance in real-world scenarios.</a:t>
            </a:r>
            <a:endParaRPr lang="en-US" sz="1750" dirty="0"/>
          </a:p>
        </p:txBody>
      </p:sp>
      <p:pic>
        <p:nvPicPr>
          <p:cNvPr id="10" name="Image 3" descr="preencoded.png"/>
          <p:cNvPicPr>
            <a:picLocks noChangeAspect="1"/>
          </p:cNvPicPr>
          <p:nvPr/>
        </p:nvPicPr>
        <p:blipFill>
          <a:blip r:embed="rId6"/>
          <a:stretch>
            <a:fillRect/>
          </a:stretch>
        </p:blipFill>
        <p:spPr>
          <a:xfrm>
            <a:off x="788432" y="5616178"/>
            <a:ext cx="1126331" cy="1998107"/>
          </a:xfrm>
          <a:prstGeom prst="rect">
            <a:avLst/>
          </a:prstGeom>
        </p:spPr>
      </p:pic>
      <p:sp>
        <p:nvSpPr>
          <p:cNvPr id="11" name="Text 5"/>
          <p:cNvSpPr/>
          <p:nvPr/>
        </p:nvSpPr>
        <p:spPr>
          <a:xfrm>
            <a:off x="2252663" y="5841444"/>
            <a:ext cx="3379351" cy="331232"/>
          </a:xfrm>
          <a:prstGeom prst="rect">
            <a:avLst/>
          </a:prstGeom>
          <a:noFill/>
          <a:ln/>
        </p:spPr>
        <p:txBody>
          <a:bodyPr wrap="none" lIns="0" tIns="0" rIns="0" bIns="0" rtlCol="0" anchor="t"/>
          <a:lstStyle/>
          <a:p>
            <a:pPr marL="0" indent="0" algn="l">
              <a:lnSpc>
                <a:spcPts val="2600"/>
              </a:lnSpc>
              <a:buNone/>
            </a:pPr>
            <a:r>
              <a:rPr lang="en-US" sz="2050" dirty="0">
                <a:solidFill>
                  <a:srgbClr val="CAD6DE"/>
                </a:solidFill>
                <a:latin typeface="Unbounded" pitchFamily="34" charset="0"/>
                <a:ea typeface="Unbounded" pitchFamily="34" charset="-122"/>
                <a:cs typeface="Unbounded" pitchFamily="34" charset="-120"/>
              </a:rPr>
              <a:t>Performance Metrics</a:t>
            </a:r>
            <a:endParaRPr lang="en-US" sz="2050" dirty="0"/>
          </a:p>
        </p:txBody>
      </p:sp>
      <p:sp>
        <p:nvSpPr>
          <p:cNvPr id="12" name="Text 6"/>
          <p:cNvSpPr/>
          <p:nvPr/>
        </p:nvSpPr>
        <p:spPr>
          <a:xfrm>
            <a:off x="2252663" y="6307812"/>
            <a:ext cx="6102906" cy="1081207"/>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The app's effectiveness was assessed using metrics such as accuracy, precision, and detection range for relevant signs, along with user feedback on navigation assistance.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968693" y="678894"/>
            <a:ext cx="7534632"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Results and Accuracy</a:t>
            </a:r>
            <a:endParaRPr lang="en-US" sz="4550" dirty="0"/>
          </a:p>
        </p:txBody>
      </p:sp>
      <p:pic>
        <p:nvPicPr>
          <p:cNvPr id="3" name="Image 0" descr="preencoded.png"/>
          <p:cNvPicPr>
            <a:picLocks noChangeAspect="1"/>
          </p:cNvPicPr>
          <p:nvPr/>
        </p:nvPicPr>
        <p:blipFill>
          <a:blip r:embed="rId3"/>
          <a:stretch>
            <a:fillRect/>
          </a:stretch>
        </p:blipFill>
        <p:spPr>
          <a:xfrm>
            <a:off x="968693" y="1898690"/>
            <a:ext cx="3984069" cy="2462332"/>
          </a:xfrm>
          <a:prstGeom prst="rect">
            <a:avLst/>
          </a:prstGeom>
        </p:spPr>
      </p:pic>
      <p:sp>
        <p:nvSpPr>
          <p:cNvPr id="4" name="Text 1"/>
          <p:cNvSpPr/>
          <p:nvPr/>
        </p:nvSpPr>
        <p:spPr>
          <a:xfrm>
            <a:off x="968693" y="4669631"/>
            <a:ext cx="3439478" cy="363141"/>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Detection Accuracy</a:t>
            </a:r>
            <a:endParaRPr lang="en-US" sz="2250" dirty="0"/>
          </a:p>
        </p:txBody>
      </p:sp>
      <p:sp>
        <p:nvSpPr>
          <p:cNvPr id="5" name="Text 2"/>
          <p:cNvSpPr/>
          <p:nvPr/>
        </p:nvSpPr>
        <p:spPr>
          <a:xfrm>
            <a:off x="968693" y="5180886"/>
            <a:ext cx="3984069" cy="1975247"/>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The </a:t>
            </a:r>
            <a:r>
              <a:rPr lang="en-US" sz="1900" i="1" dirty="0">
                <a:solidFill>
                  <a:srgbClr val="CAD6DE"/>
                </a:solidFill>
                <a:latin typeface="Cabin" pitchFamily="34" charset="0"/>
                <a:ea typeface="Cabin" pitchFamily="34" charset="-122"/>
                <a:cs typeface="Cabin" pitchFamily="34" charset="-120"/>
              </a:rPr>
              <a:t>Commute Booster</a:t>
            </a:r>
            <a:r>
              <a:rPr lang="en-US" sz="1900" dirty="0">
                <a:solidFill>
                  <a:srgbClr val="CAD6DE"/>
                </a:solidFill>
                <a:latin typeface="Cabin" pitchFamily="34" charset="0"/>
                <a:ea typeface="Cabin" pitchFamily="34" charset="-122"/>
                <a:cs typeface="Cabin" pitchFamily="34" charset="-120"/>
              </a:rPr>
              <a:t> app achieved an average detection accuracy of </a:t>
            </a:r>
            <a:r>
              <a:rPr lang="en-US" sz="1900" b="1" dirty="0">
                <a:solidFill>
                  <a:srgbClr val="CAD6DE"/>
                </a:solidFill>
                <a:latin typeface="Cabin" pitchFamily="34" charset="0"/>
                <a:ea typeface="Cabin" pitchFamily="34" charset="-122"/>
                <a:cs typeface="Cabin" pitchFamily="34" charset="-120"/>
              </a:rPr>
              <a:t>97.7%</a:t>
            </a:r>
            <a:r>
              <a:rPr lang="en-US" sz="1900" dirty="0">
                <a:solidFill>
                  <a:srgbClr val="CAD6DE"/>
                </a:solidFill>
                <a:latin typeface="Cabin" pitchFamily="34" charset="0"/>
                <a:ea typeface="Cabin" pitchFamily="34" charset="-122"/>
                <a:cs typeface="Cabin" pitchFamily="34" charset="-120"/>
              </a:rPr>
              <a:t> during the experiments, indicating high effectiveness in recognizing relevant navigation signs.</a:t>
            </a:r>
            <a:endParaRPr lang="en-US" sz="1900" dirty="0"/>
          </a:p>
        </p:txBody>
      </p:sp>
      <p:pic>
        <p:nvPicPr>
          <p:cNvPr id="6" name="Image 1" descr="preencoded.png"/>
          <p:cNvPicPr>
            <a:picLocks noChangeAspect="1"/>
          </p:cNvPicPr>
          <p:nvPr/>
        </p:nvPicPr>
        <p:blipFill>
          <a:blip r:embed="rId4"/>
          <a:stretch>
            <a:fillRect/>
          </a:stretch>
        </p:blipFill>
        <p:spPr>
          <a:xfrm>
            <a:off x="5323046" y="1898690"/>
            <a:ext cx="3984069" cy="2462332"/>
          </a:xfrm>
          <a:prstGeom prst="rect">
            <a:avLst/>
          </a:prstGeom>
        </p:spPr>
      </p:pic>
      <p:sp>
        <p:nvSpPr>
          <p:cNvPr id="7" name="Text 3"/>
          <p:cNvSpPr/>
          <p:nvPr/>
        </p:nvSpPr>
        <p:spPr>
          <a:xfrm>
            <a:off x="5323046" y="4669631"/>
            <a:ext cx="3844885" cy="363141"/>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Precision and F1 Score</a:t>
            </a:r>
            <a:endParaRPr lang="en-US" sz="2250" dirty="0"/>
          </a:p>
        </p:txBody>
      </p:sp>
      <p:sp>
        <p:nvSpPr>
          <p:cNvPr id="8" name="Text 4"/>
          <p:cNvSpPr/>
          <p:nvPr/>
        </p:nvSpPr>
        <p:spPr>
          <a:xfrm>
            <a:off x="5323046" y="5180886"/>
            <a:ext cx="3984069" cy="1580198"/>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The system recorded a precision of </a:t>
            </a:r>
            <a:r>
              <a:rPr lang="en-US" sz="1900" b="1" dirty="0">
                <a:solidFill>
                  <a:srgbClr val="CAD6DE"/>
                </a:solidFill>
                <a:latin typeface="Cabin" pitchFamily="34" charset="0"/>
                <a:ea typeface="Cabin" pitchFamily="34" charset="-122"/>
                <a:cs typeface="Cabin" pitchFamily="34" charset="-120"/>
              </a:rPr>
              <a:t>64.0%</a:t>
            </a:r>
            <a:r>
              <a:rPr lang="en-US" sz="1900" dirty="0">
                <a:solidFill>
                  <a:srgbClr val="CAD6DE"/>
                </a:solidFill>
                <a:latin typeface="Cabin" pitchFamily="34" charset="0"/>
                <a:ea typeface="Cabin" pitchFamily="34" charset="-122"/>
                <a:cs typeface="Cabin" pitchFamily="34" charset="-120"/>
              </a:rPr>
              <a:t> and an F1 score of </a:t>
            </a:r>
            <a:r>
              <a:rPr lang="en-US" sz="1900" b="1" dirty="0">
                <a:solidFill>
                  <a:srgbClr val="CAD6DE"/>
                </a:solidFill>
                <a:latin typeface="Cabin" pitchFamily="34" charset="0"/>
                <a:ea typeface="Cabin" pitchFamily="34" charset="-122"/>
                <a:cs typeface="Cabin" pitchFamily="34" charset="-120"/>
              </a:rPr>
              <a:t>71.3%</a:t>
            </a:r>
            <a:r>
              <a:rPr lang="en-US" sz="1900" dirty="0">
                <a:solidFill>
                  <a:srgbClr val="CAD6DE"/>
                </a:solidFill>
                <a:latin typeface="Cabin" pitchFamily="34" charset="0"/>
                <a:ea typeface="Cabin" pitchFamily="34" charset="-122"/>
                <a:cs typeface="Cabin" pitchFamily="34" charset="-120"/>
              </a:rPr>
              <a:t>, reflecting its ability to balance precision and recall in sign detection.</a:t>
            </a:r>
            <a:endParaRPr lang="en-US" sz="1900" dirty="0"/>
          </a:p>
        </p:txBody>
      </p:sp>
      <p:pic>
        <p:nvPicPr>
          <p:cNvPr id="9" name="Image 2" descr="preencoded.png"/>
          <p:cNvPicPr>
            <a:picLocks noChangeAspect="1"/>
          </p:cNvPicPr>
          <p:nvPr/>
        </p:nvPicPr>
        <p:blipFill>
          <a:blip r:embed="rId5"/>
          <a:stretch>
            <a:fillRect/>
          </a:stretch>
        </p:blipFill>
        <p:spPr>
          <a:xfrm>
            <a:off x="9677400" y="1898690"/>
            <a:ext cx="3984188" cy="2462332"/>
          </a:xfrm>
          <a:prstGeom prst="rect">
            <a:avLst/>
          </a:prstGeom>
        </p:spPr>
      </p:pic>
      <p:sp>
        <p:nvSpPr>
          <p:cNvPr id="10" name="Text 5"/>
          <p:cNvSpPr/>
          <p:nvPr/>
        </p:nvSpPr>
        <p:spPr>
          <a:xfrm>
            <a:off x="9677400" y="4669631"/>
            <a:ext cx="2904530" cy="363141"/>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Detection Range</a:t>
            </a:r>
            <a:endParaRPr lang="en-US" sz="2250" dirty="0"/>
          </a:p>
        </p:txBody>
      </p:sp>
      <p:sp>
        <p:nvSpPr>
          <p:cNvPr id="11" name="Text 6"/>
          <p:cNvSpPr/>
          <p:nvPr/>
        </p:nvSpPr>
        <p:spPr>
          <a:xfrm>
            <a:off x="9677400" y="5180886"/>
            <a:ext cx="3984188" cy="2370296"/>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The app successfully detected signs from a maximum distance of </a:t>
            </a:r>
            <a:r>
              <a:rPr lang="en-US" sz="1900" b="1" dirty="0">
                <a:solidFill>
                  <a:srgbClr val="CAD6DE"/>
                </a:solidFill>
                <a:latin typeface="Cabin" pitchFamily="34" charset="0"/>
                <a:ea typeface="Cabin" pitchFamily="34" charset="-122"/>
                <a:cs typeface="Cabin" pitchFamily="34" charset="-120"/>
              </a:rPr>
              <a:t>7 meters</a:t>
            </a:r>
            <a:r>
              <a:rPr lang="en-US" sz="1900" dirty="0">
                <a:solidFill>
                  <a:srgbClr val="CAD6DE"/>
                </a:solidFill>
                <a:latin typeface="Cabin" pitchFamily="34" charset="0"/>
                <a:ea typeface="Cabin" pitchFamily="34" charset="-122"/>
                <a:cs typeface="Cabin" pitchFamily="34" charset="-120"/>
              </a:rPr>
              <a:t> indoors, with a detection angle of up to </a:t>
            </a:r>
            <a:r>
              <a:rPr lang="en-US" sz="1900" b="1" dirty="0">
                <a:solidFill>
                  <a:srgbClr val="CAD6DE"/>
                </a:solidFill>
                <a:latin typeface="Cabin" pitchFamily="34" charset="0"/>
                <a:ea typeface="Cabin" pitchFamily="34" charset="-122"/>
                <a:cs typeface="Cabin" pitchFamily="34" charset="-120"/>
              </a:rPr>
              <a:t>110 degrees</a:t>
            </a:r>
            <a:r>
              <a:rPr lang="en-US" sz="1900" dirty="0">
                <a:solidFill>
                  <a:srgbClr val="CAD6DE"/>
                </a:solidFill>
                <a:latin typeface="Cabin" pitchFamily="34" charset="0"/>
                <a:ea typeface="Cabin" pitchFamily="34" charset="-122"/>
                <a:cs typeface="Cabin" pitchFamily="34" charset="-120"/>
              </a:rPr>
              <a:t>, ensuring comprehensive coverage in transit stations.</a:t>
            </a:r>
            <a:endParaRPr lang="en-US" sz="1900" dirty="0"/>
          </a:p>
        </p:txBody>
      </p:sp>
      <p:sp>
        <p:nvSpPr>
          <p:cNvPr id="12" name="TextBox 11">
            <a:extLst>
              <a:ext uri="{FF2B5EF4-FFF2-40B4-BE49-F238E27FC236}">
                <a16:creationId xmlns:a16="http://schemas.microsoft.com/office/drawing/2014/main" id="{9DBB57F2-0B8E-E56C-49EF-0646FB6D18E5}"/>
              </a:ext>
            </a:extLst>
          </p:cNvPr>
          <p:cNvSpPr txBox="1"/>
          <p:nvPr/>
        </p:nvSpPr>
        <p:spPr>
          <a:xfrm>
            <a:off x="12184655" y="7590622"/>
            <a:ext cx="2445745" cy="611712"/>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68693" y="892135"/>
            <a:ext cx="9423916"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Challenges and Limitations</a:t>
            </a:r>
            <a:endParaRPr lang="en-US" sz="4550" dirty="0"/>
          </a:p>
        </p:txBody>
      </p:sp>
      <p:pic>
        <p:nvPicPr>
          <p:cNvPr id="3" name="Image 0" descr="preencoded.png"/>
          <p:cNvPicPr>
            <a:picLocks noChangeAspect="1"/>
          </p:cNvPicPr>
          <p:nvPr/>
        </p:nvPicPr>
        <p:blipFill>
          <a:blip r:embed="rId3"/>
          <a:stretch>
            <a:fillRect/>
          </a:stretch>
        </p:blipFill>
        <p:spPr>
          <a:xfrm>
            <a:off x="968693" y="2111931"/>
            <a:ext cx="3984069" cy="2462332"/>
          </a:xfrm>
          <a:prstGeom prst="rect">
            <a:avLst/>
          </a:prstGeom>
        </p:spPr>
      </p:pic>
      <p:sp>
        <p:nvSpPr>
          <p:cNvPr id="4" name="Text 1"/>
          <p:cNvSpPr/>
          <p:nvPr/>
        </p:nvSpPr>
        <p:spPr>
          <a:xfrm>
            <a:off x="968693" y="4882872"/>
            <a:ext cx="3654028" cy="363141"/>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Inconsistent Signage</a:t>
            </a:r>
            <a:endParaRPr lang="en-US" sz="2250" dirty="0"/>
          </a:p>
        </p:txBody>
      </p:sp>
      <p:sp>
        <p:nvSpPr>
          <p:cNvPr id="5" name="Text 2"/>
          <p:cNvSpPr/>
          <p:nvPr/>
        </p:nvSpPr>
        <p:spPr>
          <a:xfrm>
            <a:off x="968693" y="5394127"/>
            <a:ext cx="3984069" cy="1580198"/>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The app faced difficulties in detecting signs that were poorly illuminated or partially obstructed, which can lead to missed navigation cues.</a:t>
            </a:r>
            <a:endParaRPr lang="en-US" sz="1900" dirty="0"/>
          </a:p>
        </p:txBody>
      </p:sp>
      <p:pic>
        <p:nvPicPr>
          <p:cNvPr id="6" name="Image 1" descr="preencoded.png"/>
          <p:cNvPicPr>
            <a:picLocks noChangeAspect="1"/>
          </p:cNvPicPr>
          <p:nvPr/>
        </p:nvPicPr>
        <p:blipFill>
          <a:blip r:embed="rId4"/>
          <a:stretch>
            <a:fillRect/>
          </a:stretch>
        </p:blipFill>
        <p:spPr>
          <a:xfrm>
            <a:off x="5323046" y="2111931"/>
            <a:ext cx="3984069" cy="2462332"/>
          </a:xfrm>
          <a:prstGeom prst="rect">
            <a:avLst/>
          </a:prstGeom>
        </p:spPr>
      </p:pic>
      <p:sp>
        <p:nvSpPr>
          <p:cNvPr id="7" name="Text 3"/>
          <p:cNvSpPr/>
          <p:nvPr/>
        </p:nvSpPr>
        <p:spPr>
          <a:xfrm>
            <a:off x="5323046" y="4882872"/>
            <a:ext cx="3984069" cy="726281"/>
          </a:xfrm>
          <a:prstGeom prst="rect">
            <a:avLst/>
          </a:prstGeom>
          <a:noFill/>
          <a:ln/>
        </p:spPr>
        <p:txBody>
          <a:bodyPr wrap="squar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Graphical Navigation Signs</a:t>
            </a:r>
            <a:endParaRPr lang="en-US" sz="2250" dirty="0"/>
          </a:p>
        </p:txBody>
      </p:sp>
      <p:sp>
        <p:nvSpPr>
          <p:cNvPr id="8" name="Text 4"/>
          <p:cNvSpPr/>
          <p:nvPr/>
        </p:nvSpPr>
        <p:spPr>
          <a:xfrm>
            <a:off x="5323046" y="5757267"/>
            <a:ext cx="3984069" cy="1580198"/>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The system struggled with purely graphical signs that do not contain textual information, as these cannot be processed by the OCR engine.</a:t>
            </a:r>
            <a:endParaRPr lang="en-US" sz="1900" dirty="0"/>
          </a:p>
        </p:txBody>
      </p:sp>
      <p:pic>
        <p:nvPicPr>
          <p:cNvPr id="9" name="Image 2" descr="preencoded.png"/>
          <p:cNvPicPr>
            <a:picLocks noChangeAspect="1"/>
          </p:cNvPicPr>
          <p:nvPr/>
        </p:nvPicPr>
        <p:blipFill>
          <a:blip r:embed="rId5"/>
          <a:stretch>
            <a:fillRect/>
          </a:stretch>
        </p:blipFill>
        <p:spPr>
          <a:xfrm>
            <a:off x="9677400" y="2111931"/>
            <a:ext cx="3984188" cy="2462332"/>
          </a:xfrm>
          <a:prstGeom prst="rect">
            <a:avLst/>
          </a:prstGeom>
        </p:spPr>
      </p:pic>
      <p:sp>
        <p:nvSpPr>
          <p:cNvPr id="10" name="Text 5"/>
          <p:cNvSpPr/>
          <p:nvPr/>
        </p:nvSpPr>
        <p:spPr>
          <a:xfrm>
            <a:off x="9677400" y="4882872"/>
            <a:ext cx="3903226" cy="363141"/>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Incomplete GTFS Data</a:t>
            </a:r>
            <a:endParaRPr lang="en-US" sz="2250" dirty="0"/>
          </a:p>
        </p:txBody>
      </p:sp>
      <p:sp>
        <p:nvSpPr>
          <p:cNvPr id="11" name="Text 6"/>
          <p:cNvSpPr/>
          <p:nvPr/>
        </p:nvSpPr>
        <p:spPr>
          <a:xfrm>
            <a:off x="9677400" y="5394127"/>
            <a:ext cx="3984188" cy="1580198"/>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Not all subway stations had complete GTFS-pathways data, which impacted the app's ability to provide accurate path planning in certain locations.</a:t>
            </a:r>
            <a:endParaRPr lang="en-US" sz="1900" dirty="0"/>
          </a:p>
        </p:txBody>
      </p:sp>
      <p:sp>
        <p:nvSpPr>
          <p:cNvPr id="12" name="TextBox 11">
            <a:extLst>
              <a:ext uri="{FF2B5EF4-FFF2-40B4-BE49-F238E27FC236}">
                <a16:creationId xmlns:a16="http://schemas.microsoft.com/office/drawing/2014/main" id="{BEBEBC3B-04FE-A912-EA7B-5241DFD167C2}"/>
              </a:ext>
            </a:extLst>
          </p:cNvPr>
          <p:cNvSpPr txBox="1"/>
          <p:nvPr/>
        </p:nvSpPr>
        <p:spPr>
          <a:xfrm>
            <a:off x="12184655" y="7590622"/>
            <a:ext cx="2445745" cy="611712"/>
          </a:xfrm>
          <a:prstGeom prst="rect">
            <a:avLst/>
          </a:prstGeom>
          <a:solidFill>
            <a:srgbClr val="112836"/>
          </a:solidFill>
        </p:spPr>
        <p:txBody>
          <a:bodyPr wrap="square" rtlCol="0">
            <a:spAutoFit/>
          </a:bodyPr>
          <a:lstStyle/>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2946" y="560903"/>
            <a:ext cx="7718108" cy="1198245"/>
          </a:xfrm>
          <a:prstGeom prst="rect">
            <a:avLst/>
          </a:prstGeom>
          <a:noFill/>
          <a:ln/>
        </p:spPr>
        <p:txBody>
          <a:bodyPr wrap="square" lIns="0" tIns="0" rIns="0" bIns="0" rtlCol="0" anchor="t"/>
          <a:lstStyle/>
          <a:p>
            <a:pPr marL="0" indent="0">
              <a:lnSpc>
                <a:spcPts val="4700"/>
              </a:lnSpc>
              <a:buNone/>
            </a:pPr>
            <a:r>
              <a:rPr lang="en-US" sz="3750" dirty="0">
                <a:solidFill>
                  <a:srgbClr val="FFFFFF"/>
                </a:solidFill>
                <a:latin typeface="Unbounded" pitchFamily="34" charset="0"/>
                <a:ea typeface="Unbounded" pitchFamily="34" charset="-122"/>
                <a:cs typeface="Unbounded" pitchFamily="34" charset="-120"/>
              </a:rPr>
              <a:t>Future Work and Improvements</a:t>
            </a:r>
            <a:endParaRPr lang="en-US" sz="3750" dirty="0"/>
          </a:p>
        </p:txBody>
      </p:sp>
      <p:pic>
        <p:nvPicPr>
          <p:cNvPr id="4" name="Image 1" descr="preencoded.png"/>
          <p:cNvPicPr>
            <a:picLocks noChangeAspect="1"/>
          </p:cNvPicPr>
          <p:nvPr/>
        </p:nvPicPr>
        <p:blipFill>
          <a:blip r:embed="rId4"/>
          <a:stretch>
            <a:fillRect/>
          </a:stretch>
        </p:blipFill>
        <p:spPr>
          <a:xfrm>
            <a:off x="712946" y="2064663"/>
            <a:ext cx="509230" cy="509230"/>
          </a:xfrm>
          <a:prstGeom prst="rect">
            <a:avLst/>
          </a:prstGeom>
        </p:spPr>
      </p:pic>
      <p:sp>
        <p:nvSpPr>
          <p:cNvPr id="5" name="Text 1"/>
          <p:cNvSpPr/>
          <p:nvPr/>
        </p:nvSpPr>
        <p:spPr>
          <a:xfrm>
            <a:off x="712946" y="2777609"/>
            <a:ext cx="3778568" cy="299561"/>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Enhanced OCR Algorithms</a:t>
            </a:r>
            <a:endParaRPr lang="en-US" sz="1850" dirty="0"/>
          </a:p>
        </p:txBody>
      </p:sp>
      <p:sp>
        <p:nvSpPr>
          <p:cNvPr id="6" name="Text 2"/>
          <p:cNvSpPr/>
          <p:nvPr/>
        </p:nvSpPr>
        <p:spPr>
          <a:xfrm>
            <a:off x="712946" y="3199328"/>
            <a:ext cx="7718108" cy="325874"/>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Focus on improving OCR accuracy and reducing false positives in complex environments.</a:t>
            </a:r>
            <a:endParaRPr lang="en-US" sz="1600" dirty="0"/>
          </a:p>
        </p:txBody>
      </p:sp>
      <p:pic>
        <p:nvPicPr>
          <p:cNvPr id="7" name="Image 2" descr="preencoded.png"/>
          <p:cNvPicPr>
            <a:picLocks noChangeAspect="1"/>
          </p:cNvPicPr>
          <p:nvPr/>
        </p:nvPicPr>
        <p:blipFill>
          <a:blip r:embed="rId5"/>
          <a:stretch>
            <a:fillRect/>
          </a:stretch>
        </p:blipFill>
        <p:spPr>
          <a:xfrm>
            <a:off x="712946" y="4136350"/>
            <a:ext cx="509230" cy="509230"/>
          </a:xfrm>
          <a:prstGeom prst="rect">
            <a:avLst/>
          </a:prstGeom>
        </p:spPr>
      </p:pic>
      <p:sp>
        <p:nvSpPr>
          <p:cNvPr id="8" name="Text 3"/>
          <p:cNvSpPr/>
          <p:nvPr/>
        </p:nvSpPr>
        <p:spPr>
          <a:xfrm>
            <a:off x="712946" y="4849297"/>
            <a:ext cx="3730109" cy="299561"/>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Expanded GTFS Coverage</a:t>
            </a:r>
            <a:endParaRPr lang="en-US" sz="1850" dirty="0"/>
          </a:p>
        </p:txBody>
      </p:sp>
      <p:sp>
        <p:nvSpPr>
          <p:cNvPr id="9" name="Text 4"/>
          <p:cNvSpPr/>
          <p:nvPr/>
        </p:nvSpPr>
        <p:spPr>
          <a:xfrm>
            <a:off x="712946" y="5271016"/>
            <a:ext cx="7718108" cy="325874"/>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Collaborate with transit agencies to increase GTFS-pathways data coverage.</a:t>
            </a:r>
            <a:endParaRPr lang="en-US" sz="1600" dirty="0"/>
          </a:p>
        </p:txBody>
      </p:sp>
      <p:pic>
        <p:nvPicPr>
          <p:cNvPr id="10" name="Image 3" descr="preencoded.png"/>
          <p:cNvPicPr>
            <a:picLocks noChangeAspect="1"/>
          </p:cNvPicPr>
          <p:nvPr/>
        </p:nvPicPr>
        <p:blipFill>
          <a:blip r:embed="rId6"/>
          <a:stretch>
            <a:fillRect/>
          </a:stretch>
        </p:blipFill>
        <p:spPr>
          <a:xfrm>
            <a:off x="712946" y="6208038"/>
            <a:ext cx="509230" cy="509230"/>
          </a:xfrm>
          <a:prstGeom prst="rect">
            <a:avLst/>
          </a:prstGeom>
        </p:spPr>
      </p:pic>
      <p:sp>
        <p:nvSpPr>
          <p:cNvPr id="11" name="Text 5"/>
          <p:cNvSpPr/>
          <p:nvPr/>
        </p:nvSpPr>
        <p:spPr>
          <a:xfrm>
            <a:off x="712946" y="6920984"/>
            <a:ext cx="4049197" cy="299561"/>
          </a:xfrm>
          <a:prstGeom prst="rect">
            <a:avLst/>
          </a:prstGeom>
          <a:noFill/>
          <a:ln/>
        </p:spPr>
        <p:txBody>
          <a:bodyPr wrap="none" lIns="0" tIns="0" rIns="0" bIns="0" rtlCol="0" anchor="t"/>
          <a:lstStyle/>
          <a:p>
            <a:pPr marL="0" indent="0" algn="l">
              <a:lnSpc>
                <a:spcPts val="2350"/>
              </a:lnSpc>
              <a:buNone/>
            </a:pPr>
            <a:r>
              <a:rPr lang="en-US" sz="1850" b="1" dirty="0">
                <a:solidFill>
                  <a:srgbClr val="CAD6DE"/>
                </a:solidFill>
                <a:latin typeface="Unbounded" pitchFamily="34" charset="0"/>
                <a:ea typeface="Unbounded" pitchFamily="34" charset="-122"/>
                <a:cs typeface="Unbounded" pitchFamily="34" charset="-120"/>
              </a:rPr>
              <a:t>User Testing and Feedback</a:t>
            </a:r>
            <a:endParaRPr lang="en-US" sz="1850" dirty="0"/>
          </a:p>
        </p:txBody>
      </p:sp>
      <p:sp>
        <p:nvSpPr>
          <p:cNvPr id="12" name="Text 6"/>
          <p:cNvSpPr/>
          <p:nvPr/>
        </p:nvSpPr>
        <p:spPr>
          <a:xfrm>
            <a:off x="712946" y="7342703"/>
            <a:ext cx="7718108" cy="325874"/>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Conduct user studies with pBLV individuals to gather real-world feedback and insights.</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8194" y="717113"/>
            <a:ext cx="5298757" cy="662226"/>
          </a:xfrm>
          <a:prstGeom prst="rect">
            <a:avLst/>
          </a:prstGeom>
          <a:noFill/>
          <a:ln/>
        </p:spPr>
        <p:txBody>
          <a:bodyPr wrap="none" lIns="0" tIns="0" rIns="0" bIns="0" rtlCol="0" anchor="t"/>
          <a:lstStyle/>
          <a:p>
            <a:pPr marL="0" indent="0">
              <a:lnSpc>
                <a:spcPts val="5200"/>
              </a:lnSpc>
              <a:buNone/>
            </a:pPr>
            <a:r>
              <a:rPr lang="en-US" sz="4150" dirty="0">
                <a:solidFill>
                  <a:srgbClr val="FFFFFF"/>
                </a:solidFill>
                <a:latin typeface="Unbounded" pitchFamily="34" charset="0"/>
                <a:ea typeface="Unbounded" pitchFamily="34" charset="-122"/>
                <a:cs typeface="Unbounded" pitchFamily="34" charset="-120"/>
              </a:rPr>
              <a:t>Conclusion</a:t>
            </a:r>
            <a:endParaRPr lang="en-US" sz="4150" dirty="0"/>
          </a:p>
        </p:txBody>
      </p:sp>
      <p:pic>
        <p:nvPicPr>
          <p:cNvPr id="4" name="Image 1" descr="preencoded.png"/>
          <p:cNvPicPr>
            <a:picLocks noChangeAspect="1"/>
          </p:cNvPicPr>
          <p:nvPr/>
        </p:nvPicPr>
        <p:blipFill>
          <a:blip r:embed="rId4"/>
          <a:stretch>
            <a:fillRect/>
          </a:stretch>
        </p:blipFill>
        <p:spPr>
          <a:xfrm>
            <a:off x="7229832" y="1717119"/>
            <a:ext cx="1125974" cy="1996916"/>
          </a:xfrm>
          <a:prstGeom prst="rect">
            <a:avLst/>
          </a:prstGeom>
        </p:spPr>
      </p:pic>
      <p:sp>
        <p:nvSpPr>
          <p:cNvPr id="5" name="Text 1"/>
          <p:cNvSpPr/>
          <p:nvPr/>
        </p:nvSpPr>
        <p:spPr>
          <a:xfrm>
            <a:off x="3882033" y="1942267"/>
            <a:ext cx="3010019" cy="331113"/>
          </a:xfrm>
          <a:prstGeom prst="rect">
            <a:avLst/>
          </a:prstGeom>
          <a:noFill/>
          <a:ln/>
        </p:spPr>
        <p:txBody>
          <a:bodyPr wrap="none" lIns="0" tIns="0" rIns="0" bIns="0" rtlCol="0" anchor="t"/>
          <a:lstStyle/>
          <a:p>
            <a:pPr marL="0" indent="0" algn="r">
              <a:lnSpc>
                <a:spcPts val="2600"/>
              </a:lnSpc>
              <a:buNone/>
            </a:pPr>
            <a:r>
              <a:rPr lang="en-US" sz="2050" dirty="0">
                <a:solidFill>
                  <a:srgbClr val="CAD6DE"/>
                </a:solidFill>
                <a:latin typeface="Unbounded" pitchFamily="34" charset="0"/>
                <a:ea typeface="Unbounded" pitchFamily="34" charset="-122"/>
                <a:cs typeface="Unbounded" pitchFamily="34" charset="-120"/>
              </a:rPr>
              <a:t>Innovative Solution</a:t>
            </a:r>
            <a:endParaRPr lang="en-US" sz="2050" dirty="0"/>
          </a:p>
        </p:txBody>
      </p:sp>
      <p:sp>
        <p:nvSpPr>
          <p:cNvPr id="6" name="Text 2"/>
          <p:cNvSpPr/>
          <p:nvPr/>
        </p:nvSpPr>
        <p:spPr>
          <a:xfrm>
            <a:off x="788194" y="2408396"/>
            <a:ext cx="6103858" cy="1080492"/>
          </a:xfrm>
          <a:prstGeom prst="rect">
            <a:avLst/>
          </a:prstGeom>
          <a:noFill/>
          <a:ln/>
        </p:spPr>
        <p:txBody>
          <a:bodyPr wrap="square" lIns="0" tIns="0" rIns="0" bIns="0" rtlCol="0" anchor="t"/>
          <a:lstStyle/>
          <a:p>
            <a:pPr marL="0" indent="0" algn="r">
              <a:lnSpc>
                <a:spcPts val="2800"/>
              </a:lnSpc>
              <a:buNone/>
            </a:pPr>
            <a:r>
              <a:rPr lang="en-US" sz="1750" i="1" dirty="0">
                <a:solidFill>
                  <a:srgbClr val="CAD6DE"/>
                </a:solidFill>
                <a:latin typeface="Cabin" pitchFamily="34" charset="0"/>
                <a:ea typeface="Cabin" pitchFamily="34" charset="-122"/>
                <a:cs typeface="Cabin" pitchFamily="34" charset="-120"/>
              </a:rPr>
              <a:t>Commute Booster</a:t>
            </a:r>
            <a:r>
              <a:rPr lang="en-US" sz="1750" dirty="0">
                <a:solidFill>
                  <a:srgbClr val="CAD6DE"/>
                </a:solidFill>
                <a:latin typeface="Cabin" pitchFamily="34" charset="0"/>
                <a:ea typeface="Cabin" pitchFamily="34" charset="-122"/>
                <a:cs typeface="Cabin" pitchFamily="34" charset="-120"/>
              </a:rPr>
              <a:t> integrates GTFS and OCR technologies to assist people with blindness and low vision in navigating public transit effectively.</a:t>
            </a:r>
            <a:endParaRPr lang="en-US" sz="1750" dirty="0"/>
          </a:p>
        </p:txBody>
      </p:sp>
      <p:pic>
        <p:nvPicPr>
          <p:cNvPr id="7" name="Image 2" descr="preencoded.png"/>
          <p:cNvPicPr>
            <a:picLocks noChangeAspect="1"/>
          </p:cNvPicPr>
          <p:nvPr/>
        </p:nvPicPr>
        <p:blipFill>
          <a:blip r:embed="rId5"/>
          <a:stretch>
            <a:fillRect/>
          </a:stretch>
        </p:blipFill>
        <p:spPr>
          <a:xfrm>
            <a:off x="7229832" y="3714036"/>
            <a:ext cx="1125974" cy="1801535"/>
          </a:xfrm>
          <a:prstGeom prst="rect">
            <a:avLst/>
          </a:prstGeom>
        </p:spPr>
      </p:pic>
      <p:sp>
        <p:nvSpPr>
          <p:cNvPr id="8" name="Text 3"/>
          <p:cNvSpPr/>
          <p:nvPr/>
        </p:nvSpPr>
        <p:spPr>
          <a:xfrm>
            <a:off x="3533656" y="3939183"/>
            <a:ext cx="3358396" cy="331113"/>
          </a:xfrm>
          <a:prstGeom prst="rect">
            <a:avLst/>
          </a:prstGeom>
          <a:noFill/>
          <a:ln/>
        </p:spPr>
        <p:txBody>
          <a:bodyPr wrap="none" lIns="0" tIns="0" rIns="0" bIns="0" rtlCol="0" anchor="t"/>
          <a:lstStyle/>
          <a:p>
            <a:pPr marL="0" indent="0" algn="r">
              <a:lnSpc>
                <a:spcPts val="2600"/>
              </a:lnSpc>
              <a:buNone/>
            </a:pPr>
            <a:r>
              <a:rPr lang="en-US" sz="2050" dirty="0">
                <a:solidFill>
                  <a:srgbClr val="CAD6DE"/>
                </a:solidFill>
                <a:latin typeface="Unbounded" pitchFamily="34" charset="0"/>
                <a:ea typeface="Unbounded" pitchFamily="34" charset="-122"/>
                <a:cs typeface="Unbounded" pitchFamily="34" charset="-120"/>
              </a:rPr>
              <a:t>Proven Effectiveness</a:t>
            </a:r>
            <a:endParaRPr lang="en-US" sz="2050" dirty="0"/>
          </a:p>
        </p:txBody>
      </p:sp>
      <p:sp>
        <p:nvSpPr>
          <p:cNvPr id="9" name="Text 4"/>
          <p:cNvSpPr/>
          <p:nvPr/>
        </p:nvSpPr>
        <p:spPr>
          <a:xfrm>
            <a:off x="788194" y="4405313"/>
            <a:ext cx="6103858" cy="720328"/>
          </a:xfrm>
          <a:prstGeom prst="rect">
            <a:avLst/>
          </a:prstGeom>
          <a:noFill/>
          <a:ln/>
        </p:spPr>
        <p:txBody>
          <a:bodyPr wrap="square" lIns="0" tIns="0" rIns="0" bIns="0" rtlCol="0" anchor="t"/>
          <a:lstStyle/>
          <a:p>
            <a:pPr marL="0" indent="0" algn="r">
              <a:lnSpc>
                <a:spcPts val="2800"/>
              </a:lnSpc>
              <a:buNone/>
            </a:pPr>
            <a:r>
              <a:rPr lang="en-US" sz="1750" dirty="0">
                <a:solidFill>
                  <a:srgbClr val="CAD6DE"/>
                </a:solidFill>
                <a:latin typeface="Cabin" pitchFamily="34" charset="0"/>
                <a:ea typeface="Cabin" pitchFamily="34" charset="-122"/>
                <a:cs typeface="Cabin" pitchFamily="34" charset="-120"/>
              </a:rPr>
              <a:t>The app demonstrated high detection accuracy and reliable real-time feedback, enhancing the commuting experience for users.</a:t>
            </a:r>
            <a:endParaRPr lang="en-US" sz="1750" dirty="0"/>
          </a:p>
        </p:txBody>
      </p:sp>
      <p:pic>
        <p:nvPicPr>
          <p:cNvPr id="10" name="Image 3" descr="preencoded.png"/>
          <p:cNvPicPr>
            <a:picLocks noChangeAspect="1"/>
          </p:cNvPicPr>
          <p:nvPr/>
        </p:nvPicPr>
        <p:blipFill>
          <a:blip r:embed="rId6"/>
          <a:stretch>
            <a:fillRect/>
          </a:stretch>
        </p:blipFill>
        <p:spPr>
          <a:xfrm>
            <a:off x="7229832" y="5515570"/>
            <a:ext cx="1125974" cy="1996916"/>
          </a:xfrm>
          <a:prstGeom prst="rect">
            <a:avLst/>
          </a:prstGeom>
        </p:spPr>
      </p:pic>
      <p:sp>
        <p:nvSpPr>
          <p:cNvPr id="11" name="Text 5"/>
          <p:cNvSpPr/>
          <p:nvPr/>
        </p:nvSpPr>
        <p:spPr>
          <a:xfrm>
            <a:off x="4242673" y="5740718"/>
            <a:ext cx="2649379" cy="331113"/>
          </a:xfrm>
          <a:prstGeom prst="rect">
            <a:avLst/>
          </a:prstGeom>
          <a:noFill/>
          <a:ln/>
        </p:spPr>
        <p:txBody>
          <a:bodyPr wrap="none" lIns="0" tIns="0" rIns="0" bIns="0" rtlCol="0" anchor="t"/>
          <a:lstStyle/>
          <a:p>
            <a:pPr marL="0" indent="0" algn="r">
              <a:lnSpc>
                <a:spcPts val="2600"/>
              </a:lnSpc>
              <a:buNone/>
            </a:pPr>
            <a:r>
              <a:rPr lang="en-US" sz="2050" dirty="0">
                <a:solidFill>
                  <a:srgbClr val="CAD6DE"/>
                </a:solidFill>
                <a:latin typeface="Unbounded" pitchFamily="34" charset="0"/>
                <a:ea typeface="Unbounded" pitchFamily="34" charset="-122"/>
                <a:cs typeface="Unbounded" pitchFamily="34" charset="-120"/>
              </a:rPr>
              <a:t>Future Potential</a:t>
            </a:r>
            <a:endParaRPr lang="en-US" sz="2050" dirty="0"/>
          </a:p>
        </p:txBody>
      </p:sp>
      <p:sp>
        <p:nvSpPr>
          <p:cNvPr id="12" name="Text 6"/>
          <p:cNvSpPr/>
          <p:nvPr/>
        </p:nvSpPr>
        <p:spPr>
          <a:xfrm>
            <a:off x="788194" y="6206847"/>
            <a:ext cx="6103858" cy="1080492"/>
          </a:xfrm>
          <a:prstGeom prst="rect">
            <a:avLst/>
          </a:prstGeom>
          <a:noFill/>
          <a:ln/>
        </p:spPr>
        <p:txBody>
          <a:bodyPr wrap="square" lIns="0" tIns="0" rIns="0" bIns="0" rtlCol="0" anchor="t"/>
          <a:lstStyle/>
          <a:p>
            <a:pPr marL="0" indent="0" algn="r">
              <a:lnSpc>
                <a:spcPts val="2800"/>
              </a:lnSpc>
              <a:buNone/>
            </a:pPr>
            <a:r>
              <a:rPr lang="en-US" sz="1750" dirty="0">
                <a:solidFill>
                  <a:srgbClr val="CAD6DE"/>
                </a:solidFill>
                <a:latin typeface="Cabin" pitchFamily="34" charset="0"/>
                <a:ea typeface="Cabin" pitchFamily="34" charset="-122"/>
                <a:cs typeface="Cabin" pitchFamily="34" charset="-120"/>
              </a:rPr>
              <a:t>With ongoing improvements and expanded data coverage, </a:t>
            </a:r>
            <a:r>
              <a:rPr lang="en-US" sz="1750" i="1" dirty="0">
                <a:solidFill>
                  <a:srgbClr val="CAD6DE"/>
                </a:solidFill>
                <a:latin typeface="Cabin" pitchFamily="34" charset="0"/>
                <a:ea typeface="Cabin" pitchFamily="34" charset="-122"/>
                <a:cs typeface="Cabin" pitchFamily="34" charset="-120"/>
              </a:rPr>
              <a:t>Commute Booster</a:t>
            </a:r>
            <a:r>
              <a:rPr lang="en-US" sz="1750" dirty="0">
                <a:solidFill>
                  <a:srgbClr val="CAD6DE"/>
                </a:solidFill>
                <a:latin typeface="Cabin" pitchFamily="34" charset="0"/>
                <a:ea typeface="Cabin" pitchFamily="34" charset="-122"/>
                <a:cs typeface="Cabin" pitchFamily="34" charset="-120"/>
              </a:rPr>
              <a:t> aims to become a vital tool for enhancing accessibility in urban transportation.</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968693" y="615315"/>
            <a:ext cx="5263277" cy="657939"/>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Unbounded" pitchFamily="34" charset="0"/>
                <a:ea typeface="Unbounded" pitchFamily="34" charset="-122"/>
                <a:cs typeface="Unbounded" pitchFamily="34" charset="-120"/>
              </a:rPr>
              <a:t>References</a:t>
            </a:r>
            <a:endParaRPr lang="en-US" sz="4100" dirty="0"/>
          </a:p>
        </p:txBody>
      </p:sp>
      <p:sp>
        <p:nvSpPr>
          <p:cNvPr id="5" name="Shape 2"/>
          <p:cNvSpPr/>
          <p:nvPr/>
        </p:nvSpPr>
        <p:spPr>
          <a:xfrm>
            <a:off x="968693" y="1860352"/>
            <a:ext cx="503277" cy="503277"/>
          </a:xfrm>
          <a:prstGeom prst="roundRect">
            <a:avLst>
              <a:gd name="adj" fmla="val 6667"/>
            </a:avLst>
          </a:prstGeom>
          <a:solidFill>
            <a:srgbClr val="304755"/>
          </a:solidFill>
          <a:ln/>
        </p:spPr>
        <p:txBody>
          <a:bodyPr/>
          <a:lstStyle/>
          <a:p>
            <a:endParaRPr lang="en-IN"/>
          </a:p>
        </p:txBody>
      </p:sp>
      <p:sp>
        <p:nvSpPr>
          <p:cNvPr id="6" name="Text 3"/>
          <p:cNvSpPr/>
          <p:nvPr/>
        </p:nvSpPr>
        <p:spPr>
          <a:xfrm>
            <a:off x="1145858" y="1954054"/>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1</a:t>
            </a:r>
            <a:endParaRPr lang="en-US" sz="2450" dirty="0"/>
          </a:p>
        </p:txBody>
      </p:sp>
      <p:sp>
        <p:nvSpPr>
          <p:cNvPr id="7" name="Text 4"/>
          <p:cNvSpPr/>
          <p:nvPr/>
        </p:nvSpPr>
        <p:spPr>
          <a:xfrm>
            <a:off x="1695569" y="1860352"/>
            <a:ext cx="11966019" cy="657701"/>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ea typeface="Unbounded" pitchFamily="34" charset="-122"/>
                <a:cs typeface="Unbounded" pitchFamily="34" charset="-120"/>
              </a:rPr>
              <a:t>Feng, J., Beheshti, M., Philipson, M., Ramsaywack, Y., Porfiri, M., &amp; Rizzo, J.R.</a:t>
            </a:r>
            <a:r>
              <a:rPr lang="en-US" sz="2050" dirty="0">
                <a:solidFill>
                  <a:srgbClr val="CAD6DE"/>
                </a:solidFill>
                <a:latin typeface="Unbounded" pitchFamily="34" charset="0"/>
                <a:ea typeface="Unbounded" pitchFamily="34" charset="-122"/>
                <a:cs typeface="Unbounded" pitchFamily="34" charset="-120"/>
              </a:rPr>
              <a:t> (2023).</a:t>
            </a:r>
            <a:endParaRPr lang="en-US" sz="2050" dirty="0"/>
          </a:p>
        </p:txBody>
      </p:sp>
      <p:sp>
        <p:nvSpPr>
          <p:cNvPr id="8" name="Text 5"/>
          <p:cNvSpPr/>
          <p:nvPr/>
        </p:nvSpPr>
        <p:spPr>
          <a:xfrm>
            <a:off x="1695569" y="2652236"/>
            <a:ext cx="11966019" cy="715804"/>
          </a:xfrm>
          <a:prstGeom prst="rect">
            <a:avLst/>
          </a:prstGeom>
          <a:noFill/>
          <a:ln/>
        </p:spPr>
        <p:txBody>
          <a:bodyPr wrap="square" lIns="0" tIns="0" rIns="0" bIns="0" rtlCol="0" anchor="t"/>
          <a:lstStyle/>
          <a:p>
            <a:pPr marL="0" indent="0">
              <a:lnSpc>
                <a:spcPts val="2800"/>
              </a:lnSpc>
              <a:buNone/>
            </a:pPr>
            <a:r>
              <a:rPr lang="en-US" sz="1750" i="1" dirty="0">
                <a:solidFill>
                  <a:srgbClr val="CAD6DE"/>
                </a:solidFill>
                <a:latin typeface="Cabin" pitchFamily="34" charset="0"/>
                <a:ea typeface="Cabin" pitchFamily="34" charset="-122"/>
                <a:cs typeface="Cabin" pitchFamily="34" charset="-120"/>
              </a:rPr>
              <a:t>Commute Booster: A Mobile Application for First/Last Mile and Middle Mile Navigation Support for People With Blindness and Low Vision</a:t>
            </a:r>
            <a:r>
              <a:rPr lang="en-US" sz="1750" dirty="0">
                <a:solidFill>
                  <a:srgbClr val="CAD6DE"/>
                </a:solidFill>
                <a:latin typeface="Cabin" pitchFamily="34" charset="0"/>
                <a:ea typeface="Cabin" pitchFamily="34" charset="-122"/>
                <a:cs typeface="Cabin" pitchFamily="34" charset="-120"/>
              </a:rPr>
              <a:t>. IEEE Journal of Translational Engineering in Health and Medicine.</a:t>
            </a:r>
            <a:endParaRPr lang="en-US" sz="1750" dirty="0"/>
          </a:p>
        </p:txBody>
      </p:sp>
      <p:sp>
        <p:nvSpPr>
          <p:cNvPr id="9" name="Shape 6"/>
          <p:cNvSpPr/>
          <p:nvPr/>
        </p:nvSpPr>
        <p:spPr>
          <a:xfrm>
            <a:off x="968693" y="3843218"/>
            <a:ext cx="503277" cy="503277"/>
          </a:xfrm>
          <a:prstGeom prst="roundRect">
            <a:avLst>
              <a:gd name="adj" fmla="val 6667"/>
            </a:avLst>
          </a:prstGeom>
          <a:solidFill>
            <a:srgbClr val="304755"/>
          </a:solidFill>
          <a:ln/>
        </p:spPr>
        <p:txBody>
          <a:bodyPr/>
          <a:lstStyle/>
          <a:p>
            <a:endParaRPr lang="en-IN"/>
          </a:p>
        </p:txBody>
      </p:sp>
      <p:sp>
        <p:nvSpPr>
          <p:cNvPr id="10" name="Text 7"/>
          <p:cNvSpPr/>
          <p:nvPr/>
        </p:nvSpPr>
        <p:spPr>
          <a:xfrm>
            <a:off x="1095732" y="3936921"/>
            <a:ext cx="24919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2</a:t>
            </a:r>
            <a:endParaRPr lang="en-US" sz="2450" dirty="0"/>
          </a:p>
        </p:txBody>
      </p:sp>
      <p:sp>
        <p:nvSpPr>
          <p:cNvPr id="11" name="Text 8"/>
          <p:cNvSpPr/>
          <p:nvPr/>
        </p:nvSpPr>
        <p:spPr>
          <a:xfrm>
            <a:off x="1695569" y="3843218"/>
            <a:ext cx="4079438" cy="328851"/>
          </a:xfrm>
          <a:prstGeom prst="rect">
            <a:avLst/>
          </a:prstGeom>
          <a:noFill/>
          <a:ln/>
        </p:spPr>
        <p:txBody>
          <a:bodyPr wrap="none" lIns="0" tIns="0" rIns="0" bIns="0" rtlCol="0" anchor="t"/>
          <a:lstStyle/>
          <a:p>
            <a:pPr marL="0" indent="0">
              <a:lnSpc>
                <a:spcPts val="2550"/>
              </a:lnSpc>
              <a:buNone/>
            </a:pPr>
            <a:r>
              <a:rPr lang="en-US" sz="2050" b="1" dirty="0">
                <a:solidFill>
                  <a:srgbClr val="CAD6DE"/>
                </a:solidFill>
                <a:latin typeface="Unbounded" pitchFamily="34" charset="0"/>
                <a:ea typeface="Unbounded" pitchFamily="34" charset="-122"/>
                <a:cs typeface="Unbounded" pitchFamily="34" charset="-120"/>
              </a:rPr>
              <a:t>Martin, E.W., et al.</a:t>
            </a:r>
            <a:r>
              <a:rPr lang="en-US" sz="2050" dirty="0">
                <a:solidFill>
                  <a:srgbClr val="CAD6DE"/>
                </a:solidFill>
                <a:latin typeface="Unbounded" pitchFamily="34" charset="0"/>
                <a:ea typeface="Unbounded" pitchFamily="34" charset="-122"/>
                <a:cs typeface="Unbounded" pitchFamily="34" charset="-120"/>
              </a:rPr>
              <a:t> (2020).</a:t>
            </a:r>
            <a:endParaRPr lang="en-US" sz="2050" dirty="0"/>
          </a:p>
        </p:txBody>
      </p:sp>
      <p:sp>
        <p:nvSpPr>
          <p:cNvPr id="12" name="Text 9"/>
          <p:cNvSpPr/>
          <p:nvPr/>
        </p:nvSpPr>
        <p:spPr>
          <a:xfrm>
            <a:off x="1695569" y="4306253"/>
            <a:ext cx="11966019" cy="715804"/>
          </a:xfrm>
          <a:prstGeom prst="rect">
            <a:avLst/>
          </a:prstGeom>
          <a:noFill/>
          <a:ln/>
        </p:spPr>
        <p:txBody>
          <a:bodyPr wrap="square" lIns="0" tIns="0" rIns="0" bIns="0" rtlCol="0" anchor="t"/>
          <a:lstStyle/>
          <a:p>
            <a:pPr marL="0" indent="0">
              <a:lnSpc>
                <a:spcPts val="2800"/>
              </a:lnSpc>
              <a:buNone/>
            </a:pPr>
            <a:r>
              <a:rPr lang="en-US" sz="1750" i="1" dirty="0">
                <a:solidFill>
                  <a:srgbClr val="CAD6DE"/>
                </a:solidFill>
                <a:latin typeface="Cabin" pitchFamily="34" charset="0"/>
                <a:ea typeface="Cabin" pitchFamily="34" charset="-122"/>
                <a:cs typeface="Cabin" pitchFamily="34" charset="-120"/>
              </a:rPr>
              <a:t>Accessible Transportation Technologies Research Initiative (ATTRI) Impact Assessment</a:t>
            </a:r>
            <a:r>
              <a:rPr lang="en-US" sz="1750" dirty="0">
                <a:solidFill>
                  <a:srgbClr val="CAD6DE"/>
                </a:solidFill>
                <a:latin typeface="Cabin" pitchFamily="34" charset="0"/>
                <a:ea typeface="Cabin" pitchFamily="34" charset="-122"/>
                <a:cs typeface="Cabin" pitchFamily="34" charset="-120"/>
              </a:rPr>
              <a:t>. United States Department of Transportation.</a:t>
            </a:r>
            <a:endParaRPr lang="en-US" sz="1750" dirty="0"/>
          </a:p>
        </p:txBody>
      </p:sp>
      <p:sp>
        <p:nvSpPr>
          <p:cNvPr id="13" name="Shape 10"/>
          <p:cNvSpPr/>
          <p:nvPr/>
        </p:nvSpPr>
        <p:spPr>
          <a:xfrm>
            <a:off x="968693" y="5497235"/>
            <a:ext cx="503277" cy="503277"/>
          </a:xfrm>
          <a:prstGeom prst="roundRect">
            <a:avLst>
              <a:gd name="adj" fmla="val 6667"/>
            </a:avLst>
          </a:prstGeom>
          <a:solidFill>
            <a:srgbClr val="304755"/>
          </a:solidFill>
          <a:ln/>
        </p:spPr>
        <p:txBody>
          <a:bodyPr/>
          <a:lstStyle/>
          <a:p>
            <a:endParaRPr lang="en-IN"/>
          </a:p>
        </p:txBody>
      </p:sp>
      <p:sp>
        <p:nvSpPr>
          <p:cNvPr id="14" name="Text 11"/>
          <p:cNvSpPr/>
          <p:nvPr/>
        </p:nvSpPr>
        <p:spPr>
          <a:xfrm>
            <a:off x="1093351" y="5590937"/>
            <a:ext cx="253960"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3</a:t>
            </a:r>
            <a:endParaRPr lang="en-US" sz="2450" dirty="0"/>
          </a:p>
        </p:txBody>
      </p:sp>
      <p:sp>
        <p:nvSpPr>
          <p:cNvPr id="15" name="Text 12"/>
          <p:cNvSpPr/>
          <p:nvPr/>
        </p:nvSpPr>
        <p:spPr>
          <a:xfrm>
            <a:off x="1695569" y="5497235"/>
            <a:ext cx="5020151" cy="328851"/>
          </a:xfrm>
          <a:prstGeom prst="rect">
            <a:avLst/>
          </a:prstGeom>
          <a:noFill/>
          <a:ln/>
        </p:spPr>
        <p:txBody>
          <a:bodyPr wrap="none" lIns="0" tIns="0" rIns="0" bIns="0" rtlCol="0" anchor="t"/>
          <a:lstStyle/>
          <a:p>
            <a:pPr marL="0" indent="0">
              <a:lnSpc>
                <a:spcPts val="2550"/>
              </a:lnSpc>
              <a:buNone/>
            </a:pPr>
            <a:r>
              <a:rPr lang="en-US" sz="2050" b="1" dirty="0">
                <a:solidFill>
                  <a:srgbClr val="CAD6DE"/>
                </a:solidFill>
                <a:latin typeface="Unbounded" pitchFamily="34" charset="0"/>
                <a:ea typeface="Unbounded" pitchFamily="34" charset="-122"/>
                <a:cs typeface="Unbounded" pitchFamily="34" charset="-120"/>
              </a:rPr>
              <a:t>Microsoft Corporation.</a:t>
            </a:r>
            <a:r>
              <a:rPr lang="en-US" sz="2050" dirty="0">
                <a:solidFill>
                  <a:srgbClr val="CAD6DE"/>
                </a:solidFill>
                <a:latin typeface="Unbounded" pitchFamily="34" charset="0"/>
                <a:ea typeface="Unbounded" pitchFamily="34" charset="-122"/>
                <a:cs typeface="Unbounded" pitchFamily="34" charset="-120"/>
              </a:rPr>
              <a:t> (2022).</a:t>
            </a:r>
            <a:endParaRPr lang="en-US" sz="2050" dirty="0"/>
          </a:p>
        </p:txBody>
      </p:sp>
      <p:sp>
        <p:nvSpPr>
          <p:cNvPr id="16" name="Text 13"/>
          <p:cNvSpPr/>
          <p:nvPr/>
        </p:nvSpPr>
        <p:spPr>
          <a:xfrm>
            <a:off x="1695569" y="5960269"/>
            <a:ext cx="11966019" cy="357902"/>
          </a:xfrm>
          <a:prstGeom prst="rect">
            <a:avLst/>
          </a:prstGeom>
          <a:noFill/>
          <a:ln/>
        </p:spPr>
        <p:txBody>
          <a:bodyPr wrap="none" lIns="0" tIns="0" rIns="0" bIns="0" rtlCol="0" anchor="t"/>
          <a:lstStyle/>
          <a:p>
            <a:pPr marL="0" indent="0">
              <a:lnSpc>
                <a:spcPts val="2800"/>
              </a:lnSpc>
              <a:buNone/>
            </a:pPr>
            <a:r>
              <a:rPr lang="en-US" sz="1750" i="1" dirty="0">
                <a:solidFill>
                  <a:srgbClr val="CAD6DE"/>
                </a:solidFill>
                <a:latin typeface="Cabin" pitchFamily="34" charset="0"/>
                <a:ea typeface="Cabin" pitchFamily="34" charset="-122"/>
                <a:cs typeface="Cabin" pitchFamily="34" charset="-120"/>
              </a:rPr>
              <a:t>Seeing AI App From Microsoft</a:t>
            </a:r>
            <a:r>
              <a:rPr lang="en-US" sz="1750" dirty="0">
                <a:solidFill>
                  <a:srgbClr val="CAD6DE"/>
                </a:solidFill>
                <a:latin typeface="Cabin" pitchFamily="34" charset="0"/>
                <a:ea typeface="Cabin" pitchFamily="34" charset="-122"/>
                <a:cs typeface="Cabin" pitchFamily="34" charset="-120"/>
              </a:rPr>
              <a:t>. Retrieved from </a:t>
            </a:r>
            <a:r>
              <a:rPr lang="en-US" sz="1750" u="sng" dirty="0">
                <a:solidFill>
                  <a:srgbClr val="0A988B"/>
                </a:solidFill>
                <a:latin typeface="Cabin" pitchFamily="34" charset="0"/>
                <a:ea typeface="Cabin" pitchFamily="34" charset="-122"/>
                <a:cs typeface="Cabin" pitchFamily="34" charset="-120"/>
                <a:hlinkClick r:id="rId4">
                  <a:extLst>
                    <a:ext uri="{A12FA001-AC4F-418D-AE19-62706E023703}">
                      <ahyp:hlinkClr xmlns:ahyp="http://schemas.microsoft.com/office/drawing/2018/hyperlinkcolor" val="tx"/>
                    </a:ext>
                  </a:extLst>
                </a:hlinkClick>
              </a:rPr>
              <a:t>https://www.microsoft.com/en-us/ai/seeing-ai</a:t>
            </a:r>
            <a:endParaRPr lang="en-US" sz="1750" dirty="0"/>
          </a:p>
        </p:txBody>
      </p:sp>
      <p:sp>
        <p:nvSpPr>
          <p:cNvPr id="17" name="Shape 14"/>
          <p:cNvSpPr/>
          <p:nvPr/>
        </p:nvSpPr>
        <p:spPr>
          <a:xfrm>
            <a:off x="968693" y="6793349"/>
            <a:ext cx="503277" cy="503277"/>
          </a:xfrm>
          <a:prstGeom prst="roundRect">
            <a:avLst>
              <a:gd name="adj" fmla="val 6667"/>
            </a:avLst>
          </a:prstGeom>
          <a:solidFill>
            <a:srgbClr val="304755"/>
          </a:solidFill>
          <a:ln/>
        </p:spPr>
        <p:txBody>
          <a:bodyPr/>
          <a:lstStyle/>
          <a:p>
            <a:endParaRPr lang="en-IN"/>
          </a:p>
        </p:txBody>
      </p:sp>
      <p:sp>
        <p:nvSpPr>
          <p:cNvPr id="18" name="Text 15"/>
          <p:cNvSpPr/>
          <p:nvPr/>
        </p:nvSpPr>
        <p:spPr>
          <a:xfrm>
            <a:off x="1093470" y="6887051"/>
            <a:ext cx="253603"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4</a:t>
            </a:r>
            <a:endParaRPr lang="en-US" sz="2450" dirty="0"/>
          </a:p>
        </p:txBody>
      </p:sp>
      <p:sp>
        <p:nvSpPr>
          <p:cNvPr id="19" name="Text 16"/>
          <p:cNvSpPr/>
          <p:nvPr/>
        </p:nvSpPr>
        <p:spPr>
          <a:xfrm>
            <a:off x="1695569" y="6793349"/>
            <a:ext cx="2792968" cy="328851"/>
          </a:xfrm>
          <a:prstGeom prst="rect">
            <a:avLst/>
          </a:prstGeom>
          <a:noFill/>
          <a:ln/>
        </p:spPr>
        <p:txBody>
          <a:bodyPr wrap="none" lIns="0" tIns="0" rIns="0" bIns="0" rtlCol="0" anchor="t"/>
          <a:lstStyle/>
          <a:p>
            <a:pPr marL="0" indent="0">
              <a:lnSpc>
                <a:spcPts val="2550"/>
              </a:lnSpc>
              <a:buNone/>
            </a:pPr>
            <a:r>
              <a:rPr lang="en-US" sz="2050" b="1" dirty="0">
                <a:solidFill>
                  <a:srgbClr val="CAD6DE"/>
                </a:solidFill>
                <a:latin typeface="Unbounded" pitchFamily="34" charset="0"/>
                <a:ea typeface="Unbounded" pitchFamily="34" charset="-122"/>
                <a:cs typeface="Unbounded" pitchFamily="34" charset="-120"/>
              </a:rPr>
              <a:t>NaviLens.</a:t>
            </a:r>
            <a:r>
              <a:rPr lang="en-US" sz="2050" dirty="0">
                <a:solidFill>
                  <a:srgbClr val="CAD6DE"/>
                </a:solidFill>
                <a:latin typeface="Unbounded" pitchFamily="34" charset="0"/>
                <a:ea typeface="Unbounded" pitchFamily="34" charset="-122"/>
                <a:cs typeface="Unbounded" pitchFamily="34" charset="-120"/>
              </a:rPr>
              <a:t> (2022).</a:t>
            </a:r>
            <a:endParaRPr lang="en-US" sz="2050" dirty="0"/>
          </a:p>
        </p:txBody>
      </p:sp>
      <p:sp>
        <p:nvSpPr>
          <p:cNvPr id="20" name="Text 17"/>
          <p:cNvSpPr/>
          <p:nvPr/>
        </p:nvSpPr>
        <p:spPr>
          <a:xfrm>
            <a:off x="1695569" y="7256383"/>
            <a:ext cx="11966019" cy="357902"/>
          </a:xfrm>
          <a:prstGeom prst="rect">
            <a:avLst/>
          </a:prstGeom>
          <a:noFill/>
          <a:ln/>
        </p:spPr>
        <p:txBody>
          <a:bodyPr wrap="none" lIns="0" tIns="0" rIns="0" bIns="0" rtlCol="0" anchor="t"/>
          <a:lstStyle/>
          <a:p>
            <a:pPr marL="0" indent="0">
              <a:lnSpc>
                <a:spcPts val="2800"/>
              </a:lnSpc>
              <a:buNone/>
            </a:pPr>
            <a:r>
              <a:rPr lang="en-US" sz="1750" i="1" dirty="0">
                <a:solidFill>
                  <a:srgbClr val="CAD6DE"/>
                </a:solidFill>
                <a:latin typeface="Cabin" pitchFamily="34" charset="0"/>
                <a:ea typeface="Cabin" pitchFamily="34" charset="-122"/>
                <a:cs typeface="Cabin" pitchFamily="34" charset="-120"/>
              </a:rPr>
              <a:t>QR Code-Based Navigation for People with Low Vision</a:t>
            </a:r>
            <a:r>
              <a:rPr lang="en-US" sz="1750" dirty="0">
                <a:solidFill>
                  <a:srgbClr val="CAD6DE"/>
                </a:solidFill>
                <a:latin typeface="Cabin" pitchFamily="34" charset="0"/>
                <a:ea typeface="Cabin" pitchFamily="34" charset="-122"/>
                <a:cs typeface="Cabin" pitchFamily="34" charset="-120"/>
              </a:rPr>
              <a:t>. Retrieved from </a:t>
            </a:r>
            <a:r>
              <a:rPr lang="en-US" sz="1750" u="sng" dirty="0">
                <a:solidFill>
                  <a:srgbClr val="0A988B"/>
                </a:solidFill>
                <a:latin typeface="Cabin" pitchFamily="34" charset="0"/>
                <a:ea typeface="Cabin" pitchFamily="34" charset="-122"/>
                <a:cs typeface="Cabin" pitchFamily="34" charset="-120"/>
                <a:hlinkClick r:id="rId5">
                  <a:extLst>
                    <a:ext uri="{A12FA001-AC4F-418D-AE19-62706E023703}">
                      <ahyp:hlinkClr xmlns:ahyp="http://schemas.microsoft.com/office/drawing/2018/hyperlinkcolor" val="tx"/>
                    </a:ext>
                  </a:extLst>
                </a:hlinkClick>
              </a:rPr>
              <a:t>https://www.navilens.com</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0" descr="preencoded.png">
            <a:extLst>
              <a:ext uri="{FF2B5EF4-FFF2-40B4-BE49-F238E27FC236}">
                <a16:creationId xmlns:a16="http://schemas.microsoft.com/office/drawing/2014/main" id="{EE18778D-930E-36AA-78E2-FEC0F1F87F9A}"/>
              </a:ext>
            </a:extLst>
          </p:cNvPr>
          <p:cNvPicPr>
            <a:picLocks noChangeAspect="1"/>
          </p:cNvPicPr>
          <p:nvPr/>
        </p:nvPicPr>
        <p:blipFill>
          <a:blip r:embed="rId3"/>
          <a:stretch>
            <a:fillRect/>
          </a:stretch>
        </p:blipFill>
        <p:spPr>
          <a:xfrm>
            <a:off x="0" y="10084"/>
            <a:ext cx="14630400" cy="8229600"/>
          </a:xfrm>
          <a:prstGeom prst="rect">
            <a:avLst/>
          </a:prstGeom>
        </p:spPr>
      </p:pic>
      <p:sp>
        <p:nvSpPr>
          <p:cNvPr id="70" name="Shape 0">
            <a:extLst>
              <a:ext uri="{FF2B5EF4-FFF2-40B4-BE49-F238E27FC236}">
                <a16:creationId xmlns:a16="http://schemas.microsoft.com/office/drawing/2014/main" id="{F829AF5B-32E9-4759-4C28-992DA17FC4D6}"/>
              </a:ext>
            </a:extLst>
          </p:cNvPr>
          <p:cNvSpPr/>
          <p:nvPr/>
        </p:nvSpPr>
        <p:spPr>
          <a:xfrm>
            <a:off x="0" y="10084"/>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968693" y="498039"/>
            <a:ext cx="5263277" cy="657939"/>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Unbounded" pitchFamily="34" charset="0"/>
                <a:ea typeface="Unbounded" pitchFamily="34" charset="-122"/>
                <a:cs typeface="Unbounded" pitchFamily="34" charset="-120"/>
              </a:rPr>
              <a:t>Contents</a:t>
            </a:r>
            <a:endParaRPr lang="en-US" sz="4100" dirty="0"/>
          </a:p>
        </p:txBody>
      </p:sp>
      <p:sp>
        <p:nvSpPr>
          <p:cNvPr id="5" name="Shape 2"/>
          <p:cNvSpPr/>
          <p:nvPr/>
        </p:nvSpPr>
        <p:spPr>
          <a:xfrm>
            <a:off x="991851" y="1370826"/>
            <a:ext cx="503277" cy="503277"/>
          </a:xfrm>
          <a:prstGeom prst="roundRect">
            <a:avLst>
              <a:gd name="adj" fmla="val 6667"/>
            </a:avLst>
          </a:prstGeom>
          <a:solidFill>
            <a:srgbClr val="304755"/>
          </a:solidFill>
          <a:ln/>
        </p:spPr>
        <p:txBody>
          <a:bodyPr/>
          <a:lstStyle/>
          <a:p>
            <a:endParaRPr lang="en-IN"/>
          </a:p>
        </p:txBody>
      </p:sp>
      <p:sp>
        <p:nvSpPr>
          <p:cNvPr id="6" name="Text 3"/>
          <p:cNvSpPr/>
          <p:nvPr/>
        </p:nvSpPr>
        <p:spPr>
          <a:xfrm>
            <a:off x="1140444" y="1496140"/>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1</a:t>
            </a:r>
            <a:endParaRPr lang="en-US" sz="2450" dirty="0"/>
          </a:p>
        </p:txBody>
      </p:sp>
      <p:sp>
        <p:nvSpPr>
          <p:cNvPr id="7" name="Text 4"/>
          <p:cNvSpPr/>
          <p:nvPr/>
        </p:nvSpPr>
        <p:spPr>
          <a:xfrm>
            <a:off x="1695570" y="1472601"/>
            <a:ext cx="2792968"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ea typeface="Unbounded" pitchFamily="34" charset="-122"/>
                <a:cs typeface="Unbounded" pitchFamily="34" charset="-120"/>
              </a:rPr>
              <a:t>INTRODUCTION</a:t>
            </a:r>
            <a:endParaRPr lang="en-US" sz="2050" dirty="0"/>
          </a:p>
        </p:txBody>
      </p:sp>
      <p:sp>
        <p:nvSpPr>
          <p:cNvPr id="24" name="Shape 2">
            <a:extLst>
              <a:ext uri="{FF2B5EF4-FFF2-40B4-BE49-F238E27FC236}">
                <a16:creationId xmlns:a16="http://schemas.microsoft.com/office/drawing/2014/main" id="{49FBF421-9FB1-8AF6-6048-6BD1FDEDE59B}"/>
              </a:ext>
            </a:extLst>
          </p:cNvPr>
          <p:cNvSpPr/>
          <p:nvPr/>
        </p:nvSpPr>
        <p:spPr>
          <a:xfrm>
            <a:off x="991851" y="2445329"/>
            <a:ext cx="503277" cy="503277"/>
          </a:xfrm>
          <a:prstGeom prst="roundRect">
            <a:avLst>
              <a:gd name="adj" fmla="val 6667"/>
            </a:avLst>
          </a:prstGeom>
          <a:solidFill>
            <a:srgbClr val="304755"/>
          </a:solidFill>
          <a:ln/>
        </p:spPr>
        <p:txBody>
          <a:bodyPr/>
          <a:lstStyle/>
          <a:p>
            <a:endParaRPr lang="en-IN"/>
          </a:p>
        </p:txBody>
      </p:sp>
      <p:sp>
        <p:nvSpPr>
          <p:cNvPr id="25" name="Text 3">
            <a:extLst>
              <a:ext uri="{FF2B5EF4-FFF2-40B4-BE49-F238E27FC236}">
                <a16:creationId xmlns:a16="http://schemas.microsoft.com/office/drawing/2014/main" id="{0951E5CE-4718-2F3C-FD63-696B26AB50D5}"/>
              </a:ext>
            </a:extLst>
          </p:cNvPr>
          <p:cNvSpPr/>
          <p:nvPr/>
        </p:nvSpPr>
        <p:spPr>
          <a:xfrm>
            <a:off x="1140444" y="2570643"/>
            <a:ext cx="148828" cy="315754"/>
          </a:xfrm>
          <a:prstGeom prst="rect">
            <a:avLst/>
          </a:prstGeom>
          <a:noFill/>
          <a:ln/>
        </p:spPr>
        <p:txBody>
          <a:bodyPr wrap="none" lIns="0" tIns="0" rIns="0" bIns="0" rtlCol="0" anchor="t"/>
          <a:lstStyle/>
          <a:p>
            <a:pPr algn="ctr">
              <a:lnSpc>
                <a:spcPts val="2450"/>
              </a:lnSpc>
            </a:pPr>
            <a:r>
              <a:rPr lang="en-US" sz="2450" dirty="0">
                <a:solidFill>
                  <a:srgbClr val="CAD6DE"/>
                </a:solidFill>
                <a:latin typeface="Unbounded" pitchFamily="34" charset="0"/>
              </a:rPr>
              <a:t>2</a:t>
            </a:r>
            <a:endParaRPr lang="en-US" sz="2450" dirty="0"/>
          </a:p>
          <a:p>
            <a:pPr marL="0" indent="0" algn="ctr">
              <a:lnSpc>
                <a:spcPts val="2450"/>
              </a:lnSpc>
              <a:buNone/>
            </a:pPr>
            <a:endParaRPr lang="en-US" sz="2450" dirty="0">
              <a:solidFill>
                <a:schemeClr val="bg1"/>
              </a:solidFill>
            </a:endParaRPr>
          </a:p>
        </p:txBody>
      </p:sp>
      <p:sp>
        <p:nvSpPr>
          <p:cNvPr id="26" name="Text 4">
            <a:extLst>
              <a:ext uri="{FF2B5EF4-FFF2-40B4-BE49-F238E27FC236}">
                <a16:creationId xmlns:a16="http://schemas.microsoft.com/office/drawing/2014/main" id="{A861BD92-D4C3-D858-1C01-E89B1F07E65B}"/>
              </a:ext>
            </a:extLst>
          </p:cNvPr>
          <p:cNvSpPr/>
          <p:nvPr/>
        </p:nvSpPr>
        <p:spPr>
          <a:xfrm>
            <a:off x="1695570" y="2547104"/>
            <a:ext cx="3391996"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rPr>
              <a:t>LITERATURE SURVEY</a:t>
            </a:r>
            <a:endParaRPr lang="en-US" sz="2050" dirty="0"/>
          </a:p>
        </p:txBody>
      </p:sp>
      <p:sp>
        <p:nvSpPr>
          <p:cNvPr id="27" name="Shape 2">
            <a:extLst>
              <a:ext uri="{FF2B5EF4-FFF2-40B4-BE49-F238E27FC236}">
                <a16:creationId xmlns:a16="http://schemas.microsoft.com/office/drawing/2014/main" id="{F44C57A6-66C8-2F87-A48C-349365804F24}"/>
              </a:ext>
            </a:extLst>
          </p:cNvPr>
          <p:cNvSpPr/>
          <p:nvPr/>
        </p:nvSpPr>
        <p:spPr>
          <a:xfrm>
            <a:off x="991851" y="3519832"/>
            <a:ext cx="503277" cy="503277"/>
          </a:xfrm>
          <a:prstGeom prst="roundRect">
            <a:avLst>
              <a:gd name="adj" fmla="val 6667"/>
            </a:avLst>
          </a:prstGeom>
          <a:solidFill>
            <a:srgbClr val="304755"/>
          </a:solidFill>
          <a:ln/>
        </p:spPr>
        <p:txBody>
          <a:bodyPr/>
          <a:lstStyle/>
          <a:p>
            <a:endParaRPr lang="en-IN"/>
          </a:p>
        </p:txBody>
      </p:sp>
      <p:sp>
        <p:nvSpPr>
          <p:cNvPr id="28" name="Text 3">
            <a:extLst>
              <a:ext uri="{FF2B5EF4-FFF2-40B4-BE49-F238E27FC236}">
                <a16:creationId xmlns:a16="http://schemas.microsoft.com/office/drawing/2014/main" id="{59F6C535-81A7-9FCA-6BA5-339AC78EAB52}"/>
              </a:ext>
            </a:extLst>
          </p:cNvPr>
          <p:cNvSpPr/>
          <p:nvPr/>
        </p:nvSpPr>
        <p:spPr>
          <a:xfrm>
            <a:off x="1140444" y="3645146"/>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rPr>
              <a:t>3</a:t>
            </a:r>
            <a:endParaRPr lang="en-US" sz="2450" dirty="0"/>
          </a:p>
        </p:txBody>
      </p:sp>
      <p:sp>
        <p:nvSpPr>
          <p:cNvPr id="29" name="Text 4">
            <a:extLst>
              <a:ext uri="{FF2B5EF4-FFF2-40B4-BE49-F238E27FC236}">
                <a16:creationId xmlns:a16="http://schemas.microsoft.com/office/drawing/2014/main" id="{9FF5B35A-7D36-1E19-E1DE-5DCF1C794E4F}"/>
              </a:ext>
            </a:extLst>
          </p:cNvPr>
          <p:cNvSpPr/>
          <p:nvPr/>
        </p:nvSpPr>
        <p:spPr>
          <a:xfrm>
            <a:off x="1695569" y="3621607"/>
            <a:ext cx="4277213"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ea typeface="Unbounded" pitchFamily="34" charset="-122"/>
                <a:cs typeface="Unbounded" pitchFamily="34" charset="-120"/>
              </a:rPr>
              <a:t>PROPOSED METHODOLOGY</a:t>
            </a:r>
            <a:endParaRPr lang="en-US" sz="2050" dirty="0"/>
          </a:p>
        </p:txBody>
      </p:sp>
      <p:sp>
        <p:nvSpPr>
          <p:cNvPr id="39" name="Shape 2">
            <a:extLst>
              <a:ext uri="{FF2B5EF4-FFF2-40B4-BE49-F238E27FC236}">
                <a16:creationId xmlns:a16="http://schemas.microsoft.com/office/drawing/2014/main" id="{6509AF7A-6FB8-5E46-13C3-0B70D22D2A55}"/>
              </a:ext>
            </a:extLst>
          </p:cNvPr>
          <p:cNvSpPr/>
          <p:nvPr/>
        </p:nvSpPr>
        <p:spPr>
          <a:xfrm>
            <a:off x="991851" y="4696592"/>
            <a:ext cx="503277" cy="503277"/>
          </a:xfrm>
          <a:prstGeom prst="roundRect">
            <a:avLst>
              <a:gd name="adj" fmla="val 6667"/>
            </a:avLst>
          </a:prstGeom>
          <a:solidFill>
            <a:srgbClr val="304755"/>
          </a:solidFill>
          <a:ln/>
        </p:spPr>
        <p:txBody>
          <a:bodyPr/>
          <a:lstStyle/>
          <a:p>
            <a:endParaRPr lang="en-IN"/>
          </a:p>
        </p:txBody>
      </p:sp>
      <p:sp>
        <p:nvSpPr>
          <p:cNvPr id="40" name="Text 3">
            <a:extLst>
              <a:ext uri="{FF2B5EF4-FFF2-40B4-BE49-F238E27FC236}">
                <a16:creationId xmlns:a16="http://schemas.microsoft.com/office/drawing/2014/main" id="{DB6D3D86-F251-1413-033B-6E732BD3994B}"/>
              </a:ext>
            </a:extLst>
          </p:cNvPr>
          <p:cNvSpPr/>
          <p:nvPr/>
        </p:nvSpPr>
        <p:spPr>
          <a:xfrm>
            <a:off x="1140444" y="4821906"/>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rPr>
              <a:t>4</a:t>
            </a:r>
            <a:endParaRPr lang="en-US" sz="2450" dirty="0"/>
          </a:p>
        </p:txBody>
      </p:sp>
      <p:sp>
        <p:nvSpPr>
          <p:cNvPr id="41" name="Text 4">
            <a:extLst>
              <a:ext uri="{FF2B5EF4-FFF2-40B4-BE49-F238E27FC236}">
                <a16:creationId xmlns:a16="http://schemas.microsoft.com/office/drawing/2014/main" id="{6BBBCD67-CAD3-4FD2-A3AC-A665F9E816A2}"/>
              </a:ext>
            </a:extLst>
          </p:cNvPr>
          <p:cNvSpPr/>
          <p:nvPr/>
        </p:nvSpPr>
        <p:spPr>
          <a:xfrm>
            <a:off x="1695570" y="4798367"/>
            <a:ext cx="4695502"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rPr>
              <a:t>SYSTEM ARCHITECTURE</a:t>
            </a:r>
            <a:endParaRPr lang="en-US" sz="2050" dirty="0"/>
          </a:p>
        </p:txBody>
      </p:sp>
      <p:sp>
        <p:nvSpPr>
          <p:cNvPr id="42" name="Shape 2">
            <a:extLst>
              <a:ext uri="{FF2B5EF4-FFF2-40B4-BE49-F238E27FC236}">
                <a16:creationId xmlns:a16="http://schemas.microsoft.com/office/drawing/2014/main" id="{10B9CA07-27CA-305D-6F7D-F9ABB59E3101}"/>
              </a:ext>
            </a:extLst>
          </p:cNvPr>
          <p:cNvSpPr/>
          <p:nvPr/>
        </p:nvSpPr>
        <p:spPr>
          <a:xfrm>
            <a:off x="991851" y="5771095"/>
            <a:ext cx="503277" cy="503277"/>
          </a:xfrm>
          <a:prstGeom prst="roundRect">
            <a:avLst>
              <a:gd name="adj" fmla="val 6667"/>
            </a:avLst>
          </a:prstGeom>
          <a:solidFill>
            <a:srgbClr val="304755"/>
          </a:solidFill>
          <a:ln/>
        </p:spPr>
        <p:txBody>
          <a:bodyPr/>
          <a:lstStyle/>
          <a:p>
            <a:endParaRPr lang="en-IN"/>
          </a:p>
        </p:txBody>
      </p:sp>
      <p:sp>
        <p:nvSpPr>
          <p:cNvPr id="43" name="Text 3">
            <a:extLst>
              <a:ext uri="{FF2B5EF4-FFF2-40B4-BE49-F238E27FC236}">
                <a16:creationId xmlns:a16="http://schemas.microsoft.com/office/drawing/2014/main" id="{EABAB29E-4160-5745-6995-712DC3127BEF}"/>
              </a:ext>
            </a:extLst>
          </p:cNvPr>
          <p:cNvSpPr/>
          <p:nvPr/>
        </p:nvSpPr>
        <p:spPr>
          <a:xfrm>
            <a:off x="1140444" y="5896409"/>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rPr>
              <a:t>5</a:t>
            </a:r>
            <a:endParaRPr lang="en-US" sz="2450" dirty="0"/>
          </a:p>
        </p:txBody>
      </p:sp>
      <p:sp>
        <p:nvSpPr>
          <p:cNvPr id="44" name="Text 4">
            <a:extLst>
              <a:ext uri="{FF2B5EF4-FFF2-40B4-BE49-F238E27FC236}">
                <a16:creationId xmlns:a16="http://schemas.microsoft.com/office/drawing/2014/main" id="{BC76B06A-E64F-5D34-AF7D-60ACB8889C84}"/>
              </a:ext>
            </a:extLst>
          </p:cNvPr>
          <p:cNvSpPr/>
          <p:nvPr/>
        </p:nvSpPr>
        <p:spPr>
          <a:xfrm>
            <a:off x="1695570" y="5872870"/>
            <a:ext cx="5162430"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rPr>
              <a:t>SIGN DETECTION PROCESS</a:t>
            </a:r>
            <a:endParaRPr lang="en-US" sz="2050" dirty="0"/>
          </a:p>
        </p:txBody>
      </p:sp>
      <p:sp>
        <p:nvSpPr>
          <p:cNvPr id="45" name="Shape 2">
            <a:extLst>
              <a:ext uri="{FF2B5EF4-FFF2-40B4-BE49-F238E27FC236}">
                <a16:creationId xmlns:a16="http://schemas.microsoft.com/office/drawing/2014/main" id="{183CBA80-AA0E-77E5-E535-F2FE974CB983}"/>
              </a:ext>
            </a:extLst>
          </p:cNvPr>
          <p:cNvSpPr/>
          <p:nvPr/>
        </p:nvSpPr>
        <p:spPr>
          <a:xfrm>
            <a:off x="991851" y="6845598"/>
            <a:ext cx="503277" cy="503277"/>
          </a:xfrm>
          <a:prstGeom prst="roundRect">
            <a:avLst>
              <a:gd name="adj" fmla="val 6667"/>
            </a:avLst>
          </a:prstGeom>
          <a:solidFill>
            <a:srgbClr val="304755"/>
          </a:solidFill>
          <a:ln/>
        </p:spPr>
        <p:txBody>
          <a:bodyPr/>
          <a:lstStyle/>
          <a:p>
            <a:endParaRPr lang="en-IN"/>
          </a:p>
        </p:txBody>
      </p:sp>
      <p:sp>
        <p:nvSpPr>
          <p:cNvPr id="46" name="Text 3">
            <a:extLst>
              <a:ext uri="{FF2B5EF4-FFF2-40B4-BE49-F238E27FC236}">
                <a16:creationId xmlns:a16="http://schemas.microsoft.com/office/drawing/2014/main" id="{1A8B8199-5C78-D6B8-4124-7FB029C159ED}"/>
              </a:ext>
            </a:extLst>
          </p:cNvPr>
          <p:cNvSpPr/>
          <p:nvPr/>
        </p:nvSpPr>
        <p:spPr>
          <a:xfrm>
            <a:off x="1140444" y="6970912"/>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rPr>
              <a:t>6</a:t>
            </a:r>
            <a:endParaRPr lang="en-US" sz="2450" dirty="0"/>
          </a:p>
        </p:txBody>
      </p:sp>
      <p:sp>
        <p:nvSpPr>
          <p:cNvPr id="47" name="Text 4">
            <a:extLst>
              <a:ext uri="{FF2B5EF4-FFF2-40B4-BE49-F238E27FC236}">
                <a16:creationId xmlns:a16="http://schemas.microsoft.com/office/drawing/2014/main" id="{DB031F4B-7F4E-80B1-190C-B7209A0E8509}"/>
              </a:ext>
            </a:extLst>
          </p:cNvPr>
          <p:cNvSpPr/>
          <p:nvPr/>
        </p:nvSpPr>
        <p:spPr>
          <a:xfrm>
            <a:off x="1695569" y="6947373"/>
            <a:ext cx="5473715"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rPr>
              <a:t>PATH PLANNING ALGORITHM</a:t>
            </a:r>
            <a:endParaRPr lang="en-US" sz="2050" dirty="0"/>
          </a:p>
        </p:txBody>
      </p:sp>
      <p:sp>
        <p:nvSpPr>
          <p:cNvPr id="48" name="Shape 2">
            <a:extLst>
              <a:ext uri="{FF2B5EF4-FFF2-40B4-BE49-F238E27FC236}">
                <a16:creationId xmlns:a16="http://schemas.microsoft.com/office/drawing/2014/main" id="{96950F4B-3B21-C16C-3B7F-2DD8505DD509}"/>
              </a:ext>
            </a:extLst>
          </p:cNvPr>
          <p:cNvSpPr/>
          <p:nvPr/>
        </p:nvSpPr>
        <p:spPr>
          <a:xfrm>
            <a:off x="7586749" y="1370826"/>
            <a:ext cx="503277" cy="503277"/>
          </a:xfrm>
          <a:prstGeom prst="roundRect">
            <a:avLst>
              <a:gd name="adj" fmla="val 6667"/>
            </a:avLst>
          </a:prstGeom>
          <a:solidFill>
            <a:srgbClr val="304755"/>
          </a:solidFill>
          <a:ln/>
        </p:spPr>
        <p:txBody>
          <a:bodyPr/>
          <a:lstStyle/>
          <a:p>
            <a:endParaRPr lang="en-IN"/>
          </a:p>
        </p:txBody>
      </p:sp>
      <p:sp>
        <p:nvSpPr>
          <p:cNvPr id="49" name="Text 3">
            <a:extLst>
              <a:ext uri="{FF2B5EF4-FFF2-40B4-BE49-F238E27FC236}">
                <a16:creationId xmlns:a16="http://schemas.microsoft.com/office/drawing/2014/main" id="{94280490-0D8B-2293-DC17-279C853CD751}"/>
              </a:ext>
            </a:extLst>
          </p:cNvPr>
          <p:cNvSpPr/>
          <p:nvPr/>
        </p:nvSpPr>
        <p:spPr>
          <a:xfrm>
            <a:off x="7735342" y="1496140"/>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rPr>
              <a:t>7</a:t>
            </a:r>
            <a:endParaRPr lang="en-US" sz="2450" dirty="0"/>
          </a:p>
        </p:txBody>
      </p:sp>
      <p:sp>
        <p:nvSpPr>
          <p:cNvPr id="50" name="Text 4">
            <a:extLst>
              <a:ext uri="{FF2B5EF4-FFF2-40B4-BE49-F238E27FC236}">
                <a16:creationId xmlns:a16="http://schemas.microsoft.com/office/drawing/2014/main" id="{47D4D621-82C6-6975-11CE-361DA0292962}"/>
              </a:ext>
            </a:extLst>
          </p:cNvPr>
          <p:cNvSpPr/>
          <p:nvPr/>
        </p:nvSpPr>
        <p:spPr>
          <a:xfrm>
            <a:off x="8290467" y="1472601"/>
            <a:ext cx="4014851"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ea typeface="Unbounded" pitchFamily="34" charset="-122"/>
                <a:cs typeface="Unbounded" pitchFamily="34" charset="-120"/>
              </a:rPr>
              <a:t>FEEDBACK MECHANISM</a:t>
            </a:r>
            <a:endParaRPr lang="en-US" sz="2050" dirty="0"/>
          </a:p>
        </p:txBody>
      </p:sp>
      <p:sp>
        <p:nvSpPr>
          <p:cNvPr id="51" name="Shape 2">
            <a:extLst>
              <a:ext uri="{FF2B5EF4-FFF2-40B4-BE49-F238E27FC236}">
                <a16:creationId xmlns:a16="http://schemas.microsoft.com/office/drawing/2014/main" id="{08ECEA1A-C81B-6028-7B3C-43D88E902FF9}"/>
              </a:ext>
            </a:extLst>
          </p:cNvPr>
          <p:cNvSpPr/>
          <p:nvPr/>
        </p:nvSpPr>
        <p:spPr>
          <a:xfrm>
            <a:off x="7586749" y="2287280"/>
            <a:ext cx="503277" cy="503277"/>
          </a:xfrm>
          <a:prstGeom prst="roundRect">
            <a:avLst>
              <a:gd name="adj" fmla="val 6667"/>
            </a:avLst>
          </a:prstGeom>
          <a:solidFill>
            <a:srgbClr val="304755"/>
          </a:solidFill>
          <a:ln/>
        </p:spPr>
        <p:txBody>
          <a:bodyPr/>
          <a:lstStyle/>
          <a:p>
            <a:endParaRPr lang="en-IN"/>
          </a:p>
        </p:txBody>
      </p:sp>
      <p:sp>
        <p:nvSpPr>
          <p:cNvPr id="52" name="Text 3">
            <a:extLst>
              <a:ext uri="{FF2B5EF4-FFF2-40B4-BE49-F238E27FC236}">
                <a16:creationId xmlns:a16="http://schemas.microsoft.com/office/drawing/2014/main" id="{154F706E-F846-87B3-EF5C-9D52829F38F9}"/>
              </a:ext>
            </a:extLst>
          </p:cNvPr>
          <p:cNvSpPr/>
          <p:nvPr/>
        </p:nvSpPr>
        <p:spPr>
          <a:xfrm>
            <a:off x="7735342" y="2412594"/>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rPr>
              <a:t>8</a:t>
            </a:r>
            <a:endParaRPr lang="en-US" sz="2450" dirty="0"/>
          </a:p>
        </p:txBody>
      </p:sp>
      <p:sp>
        <p:nvSpPr>
          <p:cNvPr id="53" name="Text 4">
            <a:extLst>
              <a:ext uri="{FF2B5EF4-FFF2-40B4-BE49-F238E27FC236}">
                <a16:creationId xmlns:a16="http://schemas.microsoft.com/office/drawing/2014/main" id="{5E7A9772-391F-E6C2-4058-FDF38C4DE4A6}"/>
              </a:ext>
            </a:extLst>
          </p:cNvPr>
          <p:cNvSpPr/>
          <p:nvPr/>
        </p:nvSpPr>
        <p:spPr>
          <a:xfrm>
            <a:off x="8290468" y="2389055"/>
            <a:ext cx="4251272"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rPr>
              <a:t>EXPERIMENTAL SETUP</a:t>
            </a:r>
            <a:endParaRPr lang="en-US" sz="2050" dirty="0"/>
          </a:p>
        </p:txBody>
      </p:sp>
      <p:sp>
        <p:nvSpPr>
          <p:cNvPr id="54" name="Shape 2">
            <a:extLst>
              <a:ext uri="{FF2B5EF4-FFF2-40B4-BE49-F238E27FC236}">
                <a16:creationId xmlns:a16="http://schemas.microsoft.com/office/drawing/2014/main" id="{97E69C6C-1550-FEFA-D159-4A0B04A50B4F}"/>
              </a:ext>
            </a:extLst>
          </p:cNvPr>
          <p:cNvSpPr/>
          <p:nvPr/>
        </p:nvSpPr>
        <p:spPr>
          <a:xfrm>
            <a:off x="7586747" y="3209120"/>
            <a:ext cx="503277" cy="503277"/>
          </a:xfrm>
          <a:prstGeom prst="roundRect">
            <a:avLst>
              <a:gd name="adj" fmla="val 6667"/>
            </a:avLst>
          </a:prstGeom>
          <a:solidFill>
            <a:srgbClr val="304755"/>
          </a:solidFill>
          <a:ln/>
        </p:spPr>
        <p:txBody>
          <a:bodyPr/>
          <a:lstStyle/>
          <a:p>
            <a:endParaRPr lang="en-IN"/>
          </a:p>
        </p:txBody>
      </p:sp>
      <p:sp>
        <p:nvSpPr>
          <p:cNvPr id="55" name="Text 3">
            <a:extLst>
              <a:ext uri="{FF2B5EF4-FFF2-40B4-BE49-F238E27FC236}">
                <a16:creationId xmlns:a16="http://schemas.microsoft.com/office/drawing/2014/main" id="{5E6A435E-435A-A725-5AAF-A3B23BFE3E94}"/>
              </a:ext>
            </a:extLst>
          </p:cNvPr>
          <p:cNvSpPr/>
          <p:nvPr/>
        </p:nvSpPr>
        <p:spPr>
          <a:xfrm>
            <a:off x="7735340" y="3334434"/>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rPr>
              <a:t>9</a:t>
            </a:r>
            <a:endParaRPr lang="en-US" sz="2450" dirty="0"/>
          </a:p>
        </p:txBody>
      </p:sp>
      <p:sp>
        <p:nvSpPr>
          <p:cNvPr id="56" name="Text 4">
            <a:extLst>
              <a:ext uri="{FF2B5EF4-FFF2-40B4-BE49-F238E27FC236}">
                <a16:creationId xmlns:a16="http://schemas.microsoft.com/office/drawing/2014/main" id="{F5C64B1E-0707-D050-7B20-1251D73532CE}"/>
              </a:ext>
            </a:extLst>
          </p:cNvPr>
          <p:cNvSpPr/>
          <p:nvPr/>
        </p:nvSpPr>
        <p:spPr>
          <a:xfrm>
            <a:off x="8290466" y="3310895"/>
            <a:ext cx="4718570"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ea typeface="Unbounded" pitchFamily="34" charset="-122"/>
                <a:cs typeface="Unbounded" pitchFamily="34" charset="-120"/>
              </a:rPr>
              <a:t>RESULTS AND ACCURACY</a:t>
            </a:r>
            <a:endParaRPr lang="en-US" sz="2050" dirty="0"/>
          </a:p>
        </p:txBody>
      </p:sp>
      <p:sp>
        <p:nvSpPr>
          <p:cNvPr id="57" name="Shape 2">
            <a:extLst>
              <a:ext uri="{FF2B5EF4-FFF2-40B4-BE49-F238E27FC236}">
                <a16:creationId xmlns:a16="http://schemas.microsoft.com/office/drawing/2014/main" id="{A8783B06-93A8-09EC-3832-ABB1E3C423CA}"/>
              </a:ext>
            </a:extLst>
          </p:cNvPr>
          <p:cNvSpPr/>
          <p:nvPr/>
        </p:nvSpPr>
        <p:spPr>
          <a:xfrm>
            <a:off x="7586747" y="4228283"/>
            <a:ext cx="503277" cy="503277"/>
          </a:xfrm>
          <a:prstGeom prst="roundRect">
            <a:avLst>
              <a:gd name="adj" fmla="val 6667"/>
            </a:avLst>
          </a:prstGeom>
          <a:solidFill>
            <a:srgbClr val="304755"/>
          </a:solidFill>
          <a:ln/>
        </p:spPr>
        <p:txBody>
          <a:bodyPr/>
          <a:lstStyle/>
          <a:p>
            <a:endParaRPr lang="en-IN"/>
          </a:p>
        </p:txBody>
      </p:sp>
      <p:sp>
        <p:nvSpPr>
          <p:cNvPr id="58" name="Text 3">
            <a:extLst>
              <a:ext uri="{FF2B5EF4-FFF2-40B4-BE49-F238E27FC236}">
                <a16:creationId xmlns:a16="http://schemas.microsoft.com/office/drawing/2014/main" id="{54A4D260-C8D1-A881-3FED-2A30DFE3C2B4}"/>
              </a:ext>
            </a:extLst>
          </p:cNvPr>
          <p:cNvSpPr/>
          <p:nvPr/>
        </p:nvSpPr>
        <p:spPr>
          <a:xfrm>
            <a:off x="7735340" y="4353597"/>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10</a:t>
            </a:r>
            <a:endParaRPr lang="en-US" sz="2450" dirty="0"/>
          </a:p>
        </p:txBody>
      </p:sp>
      <p:sp>
        <p:nvSpPr>
          <p:cNvPr id="59" name="Text 4">
            <a:extLst>
              <a:ext uri="{FF2B5EF4-FFF2-40B4-BE49-F238E27FC236}">
                <a16:creationId xmlns:a16="http://schemas.microsoft.com/office/drawing/2014/main" id="{094BFCD8-F0F8-54B4-076A-ADFDF96698F9}"/>
              </a:ext>
            </a:extLst>
          </p:cNvPr>
          <p:cNvSpPr/>
          <p:nvPr/>
        </p:nvSpPr>
        <p:spPr>
          <a:xfrm>
            <a:off x="8290464" y="4330058"/>
            <a:ext cx="5039213"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ea typeface="Unbounded" pitchFamily="34" charset="-122"/>
                <a:cs typeface="Unbounded" pitchFamily="34" charset="-120"/>
              </a:rPr>
              <a:t>CHALLENGES AND LIMITATIONS</a:t>
            </a:r>
            <a:endParaRPr lang="en-US" sz="2050" dirty="0"/>
          </a:p>
        </p:txBody>
      </p:sp>
      <p:sp>
        <p:nvSpPr>
          <p:cNvPr id="60" name="Shape 2">
            <a:extLst>
              <a:ext uri="{FF2B5EF4-FFF2-40B4-BE49-F238E27FC236}">
                <a16:creationId xmlns:a16="http://schemas.microsoft.com/office/drawing/2014/main" id="{CECC4CBE-DE92-70C5-B08B-F750DCBC48F0}"/>
              </a:ext>
            </a:extLst>
          </p:cNvPr>
          <p:cNvSpPr/>
          <p:nvPr/>
        </p:nvSpPr>
        <p:spPr>
          <a:xfrm>
            <a:off x="7586745" y="5154240"/>
            <a:ext cx="503281" cy="503277"/>
          </a:xfrm>
          <a:prstGeom prst="roundRect">
            <a:avLst>
              <a:gd name="adj" fmla="val 6667"/>
            </a:avLst>
          </a:prstGeom>
          <a:solidFill>
            <a:srgbClr val="304755"/>
          </a:solidFill>
          <a:ln/>
        </p:spPr>
        <p:txBody>
          <a:bodyPr/>
          <a:lstStyle/>
          <a:p>
            <a:endParaRPr lang="en-IN"/>
          </a:p>
        </p:txBody>
      </p:sp>
      <p:sp>
        <p:nvSpPr>
          <p:cNvPr id="61" name="Text 3">
            <a:extLst>
              <a:ext uri="{FF2B5EF4-FFF2-40B4-BE49-F238E27FC236}">
                <a16:creationId xmlns:a16="http://schemas.microsoft.com/office/drawing/2014/main" id="{42AB2393-FCFB-0F71-D8C8-A55B64A50EA3}"/>
              </a:ext>
            </a:extLst>
          </p:cNvPr>
          <p:cNvSpPr/>
          <p:nvPr/>
        </p:nvSpPr>
        <p:spPr>
          <a:xfrm>
            <a:off x="7735337" y="5279554"/>
            <a:ext cx="209011"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11</a:t>
            </a:r>
            <a:endParaRPr lang="en-US" sz="2450" dirty="0"/>
          </a:p>
        </p:txBody>
      </p:sp>
      <p:sp>
        <p:nvSpPr>
          <p:cNvPr id="62" name="Text 4">
            <a:extLst>
              <a:ext uri="{FF2B5EF4-FFF2-40B4-BE49-F238E27FC236}">
                <a16:creationId xmlns:a16="http://schemas.microsoft.com/office/drawing/2014/main" id="{CDD6C92D-6AA9-7F49-31A3-BADE70B216C5}"/>
              </a:ext>
            </a:extLst>
          </p:cNvPr>
          <p:cNvSpPr/>
          <p:nvPr/>
        </p:nvSpPr>
        <p:spPr>
          <a:xfrm>
            <a:off x="8290463" y="5256015"/>
            <a:ext cx="5970391"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rPr>
              <a:t>FUTURE WORK AND IMPROVEMENTS</a:t>
            </a:r>
            <a:endParaRPr lang="en-US" sz="2050" dirty="0"/>
          </a:p>
        </p:txBody>
      </p:sp>
      <p:sp>
        <p:nvSpPr>
          <p:cNvPr id="63" name="Shape 2">
            <a:extLst>
              <a:ext uri="{FF2B5EF4-FFF2-40B4-BE49-F238E27FC236}">
                <a16:creationId xmlns:a16="http://schemas.microsoft.com/office/drawing/2014/main" id="{C89E02F0-A410-056B-4A2A-2D00ED2C5386}"/>
              </a:ext>
            </a:extLst>
          </p:cNvPr>
          <p:cNvSpPr/>
          <p:nvPr/>
        </p:nvSpPr>
        <p:spPr>
          <a:xfrm>
            <a:off x="7586744" y="6082651"/>
            <a:ext cx="503277" cy="503277"/>
          </a:xfrm>
          <a:prstGeom prst="roundRect">
            <a:avLst>
              <a:gd name="adj" fmla="val 6667"/>
            </a:avLst>
          </a:prstGeom>
          <a:solidFill>
            <a:srgbClr val="304755"/>
          </a:solidFill>
          <a:ln/>
        </p:spPr>
        <p:txBody>
          <a:bodyPr/>
          <a:lstStyle/>
          <a:p>
            <a:endParaRPr lang="en-IN"/>
          </a:p>
        </p:txBody>
      </p:sp>
      <p:sp>
        <p:nvSpPr>
          <p:cNvPr id="64" name="Text 3">
            <a:extLst>
              <a:ext uri="{FF2B5EF4-FFF2-40B4-BE49-F238E27FC236}">
                <a16:creationId xmlns:a16="http://schemas.microsoft.com/office/drawing/2014/main" id="{CFE22BAA-9122-795A-15FC-0A8F7CF36B4B}"/>
              </a:ext>
            </a:extLst>
          </p:cNvPr>
          <p:cNvSpPr/>
          <p:nvPr/>
        </p:nvSpPr>
        <p:spPr>
          <a:xfrm>
            <a:off x="7735337" y="6207965"/>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12</a:t>
            </a:r>
            <a:endParaRPr lang="en-US" sz="2450" dirty="0"/>
          </a:p>
        </p:txBody>
      </p:sp>
      <p:sp>
        <p:nvSpPr>
          <p:cNvPr id="65" name="Text 4">
            <a:extLst>
              <a:ext uri="{FF2B5EF4-FFF2-40B4-BE49-F238E27FC236}">
                <a16:creationId xmlns:a16="http://schemas.microsoft.com/office/drawing/2014/main" id="{71902DDB-AF37-CAC5-E917-7DD978608494}"/>
              </a:ext>
            </a:extLst>
          </p:cNvPr>
          <p:cNvSpPr/>
          <p:nvPr/>
        </p:nvSpPr>
        <p:spPr>
          <a:xfrm>
            <a:off x="8290463" y="6184426"/>
            <a:ext cx="2792968"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ea typeface="Unbounded" pitchFamily="34" charset="-122"/>
                <a:cs typeface="Unbounded" pitchFamily="34" charset="-120"/>
              </a:rPr>
              <a:t>CONCLUSION</a:t>
            </a:r>
            <a:endParaRPr lang="en-US" sz="2050" dirty="0"/>
          </a:p>
        </p:txBody>
      </p:sp>
      <p:sp>
        <p:nvSpPr>
          <p:cNvPr id="66" name="Shape 2">
            <a:extLst>
              <a:ext uri="{FF2B5EF4-FFF2-40B4-BE49-F238E27FC236}">
                <a16:creationId xmlns:a16="http://schemas.microsoft.com/office/drawing/2014/main" id="{F8332F83-D568-27EC-FA82-A0CF02130674}"/>
              </a:ext>
            </a:extLst>
          </p:cNvPr>
          <p:cNvSpPr/>
          <p:nvPr/>
        </p:nvSpPr>
        <p:spPr>
          <a:xfrm>
            <a:off x="7586749" y="7009864"/>
            <a:ext cx="503277" cy="503277"/>
          </a:xfrm>
          <a:prstGeom prst="roundRect">
            <a:avLst>
              <a:gd name="adj" fmla="val 6667"/>
            </a:avLst>
          </a:prstGeom>
          <a:solidFill>
            <a:srgbClr val="304755"/>
          </a:solidFill>
          <a:ln/>
        </p:spPr>
        <p:txBody>
          <a:bodyPr/>
          <a:lstStyle/>
          <a:p>
            <a:endParaRPr lang="en-IN"/>
          </a:p>
        </p:txBody>
      </p:sp>
      <p:sp>
        <p:nvSpPr>
          <p:cNvPr id="67" name="Text 3">
            <a:extLst>
              <a:ext uri="{FF2B5EF4-FFF2-40B4-BE49-F238E27FC236}">
                <a16:creationId xmlns:a16="http://schemas.microsoft.com/office/drawing/2014/main" id="{3F3EA446-38AC-CB3A-8E44-4640F384AD17}"/>
              </a:ext>
            </a:extLst>
          </p:cNvPr>
          <p:cNvSpPr/>
          <p:nvPr/>
        </p:nvSpPr>
        <p:spPr>
          <a:xfrm>
            <a:off x="7735342" y="7135178"/>
            <a:ext cx="148828" cy="315754"/>
          </a:xfrm>
          <a:prstGeom prst="rect">
            <a:avLst/>
          </a:prstGeom>
          <a:noFill/>
          <a:ln/>
        </p:spPr>
        <p:txBody>
          <a:bodyPr wrap="none" lIns="0" tIns="0" rIns="0" bIns="0" rtlCol="0" anchor="t"/>
          <a:lstStyle/>
          <a:p>
            <a:pPr marL="0" indent="0" algn="ctr">
              <a:lnSpc>
                <a:spcPts val="2450"/>
              </a:lnSpc>
              <a:buNone/>
            </a:pPr>
            <a:r>
              <a:rPr lang="en-US" sz="2450" dirty="0">
                <a:solidFill>
                  <a:srgbClr val="CAD6DE"/>
                </a:solidFill>
                <a:latin typeface="Unbounded" pitchFamily="34" charset="0"/>
                <a:ea typeface="Unbounded" pitchFamily="34" charset="-122"/>
                <a:cs typeface="Unbounded" pitchFamily="34" charset="-120"/>
              </a:rPr>
              <a:t>13</a:t>
            </a:r>
            <a:endParaRPr lang="en-US" sz="2450" dirty="0"/>
          </a:p>
        </p:txBody>
      </p:sp>
      <p:sp>
        <p:nvSpPr>
          <p:cNvPr id="68" name="Text 4">
            <a:extLst>
              <a:ext uri="{FF2B5EF4-FFF2-40B4-BE49-F238E27FC236}">
                <a16:creationId xmlns:a16="http://schemas.microsoft.com/office/drawing/2014/main" id="{1A766069-945A-31CC-B37C-950BDC57DF30}"/>
              </a:ext>
            </a:extLst>
          </p:cNvPr>
          <p:cNvSpPr/>
          <p:nvPr/>
        </p:nvSpPr>
        <p:spPr>
          <a:xfrm>
            <a:off x="8290468" y="7111639"/>
            <a:ext cx="2792968" cy="503277"/>
          </a:xfrm>
          <a:prstGeom prst="rect">
            <a:avLst/>
          </a:prstGeom>
          <a:noFill/>
          <a:ln/>
        </p:spPr>
        <p:txBody>
          <a:bodyPr wrap="square" lIns="0" tIns="0" rIns="0" bIns="0" rtlCol="0" anchor="t"/>
          <a:lstStyle/>
          <a:p>
            <a:pPr marL="0" indent="0">
              <a:lnSpc>
                <a:spcPts val="2550"/>
              </a:lnSpc>
              <a:buNone/>
            </a:pPr>
            <a:r>
              <a:rPr lang="en-US" sz="2050" b="1" dirty="0">
                <a:solidFill>
                  <a:srgbClr val="CAD6DE"/>
                </a:solidFill>
                <a:latin typeface="Unbounded" pitchFamily="34" charset="0"/>
                <a:ea typeface="Unbounded" pitchFamily="34" charset="-122"/>
                <a:cs typeface="Unbounded" pitchFamily="34" charset="-120"/>
              </a:rPr>
              <a:t>REFERENCES</a:t>
            </a:r>
            <a:endParaRPr lang="en-US" sz="2050" dirty="0"/>
          </a:p>
        </p:txBody>
      </p:sp>
    </p:spTree>
    <p:extLst>
      <p:ext uri="{BB962C8B-B14F-4D97-AF65-F5344CB8AC3E}">
        <p14:creationId xmlns:p14="http://schemas.microsoft.com/office/powerpoint/2010/main" val="3184776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968693" y="1752124"/>
            <a:ext cx="12692896"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5" name="Text 2"/>
          <p:cNvSpPr/>
          <p:nvPr/>
        </p:nvSpPr>
        <p:spPr>
          <a:xfrm>
            <a:off x="968693" y="2424827"/>
            <a:ext cx="12692896"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6" name="Text 3"/>
          <p:cNvSpPr/>
          <p:nvPr/>
        </p:nvSpPr>
        <p:spPr>
          <a:xfrm>
            <a:off x="968693" y="3097530"/>
            <a:ext cx="12692896"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7" name="Text 4"/>
          <p:cNvSpPr/>
          <p:nvPr/>
        </p:nvSpPr>
        <p:spPr>
          <a:xfrm>
            <a:off x="968693" y="3862864"/>
            <a:ext cx="5809059"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THANK YOU</a:t>
            </a:r>
            <a:endParaRPr lang="en-US" sz="4550" dirty="0"/>
          </a:p>
        </p:txBody>
      </p:sp>
      <p:sp>
        <p:nvSpPr>
          <p:cNvPr id="8" name="Text 5"/>
          <p:cNvSpPr/>
          <p:nvPr/>
        </p:nvSpPr>
        <p:spPr>
          <a:xfrm>
            <a:off x="968693" y="4959191"/>
            <a:ext cx="12692896"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9" name="Text 6"/>
          <p:cNvSpPr/>
          <p:nvPr/>
        </p:nvSpPr>
        <p:spPr>
          <a:xfrm>
            <a:off x="968693" y="5631894"/>
            <a:ext cx="12692896"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10" name="Text 7"/>
          <p:cNvSpPr/>
          <p:nvPr/>
        </p:nvSpPr>
        <p:spPr>
          <a:xfrm>
            <a:off x="968693" y="6304597"/>
            <a:ext cx="12692896"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a:stretch/>
        </p:blipFill>
        <p:spPr>
          <a:xfrm>
            <a:off x="8736376" y="0"/>
            <a:ext cx="5894024" cy="8229600"/>
          </a:xfrm>
          <a:prstGeom prst="rect">
            <a:avLst/>
          </a:prstGeom>
        </p:spPr>
      </p:pic>
      <p:sp>
        <p:nvSpPr>
          <p:cNvPr id="3" name="Text 0"/>
          <p:cNvSpPr/>
          <p:nvPr/>
        </p:nvSpPr>
        <p:spPr>
          <a:xfrm>
            <a:off x="864037" y="1450657"/>
            <a:ext cx="5809059"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Introduction</a:t>
            </a:r>
            <a:endParaRPr lang="en-US" sz="4550" dirty="0"/>
          </a:p>
        </p:txBody>
      </p:sp>
      <p:sp>
        <p:nvSpPr>
          <p:cNvPr id="4" name="Shape 1"/>
          <p:cNvSpPr/>
          <p:nvPr/>
        </p:nvSpPr>
        <p:spPr>
          <a:xfrm>
            <a:off x="864037" y="2546985"/>
            <a:ext cx="7415927" cy="2190036"/>
          </a:xfrm>
          <a:prstGeom prst="roundRect">
            <a:avLst>
              <a:gd name="adj" fmla="val 1691"/>
            </a:avLst>
          </a:prstGeom>
          <a:solidFill>
            <a:srgbClr val="F2F2F2"/>
          </a:solidFill>
          <a:ln/>
        </p:spPr>
        <p:txBody>
          <a:bodyPr/>
          <a:lstStyle/>
          <a:p>
            <a:endParaRPr lang="en-IN"/>
          </a:p>
        </p:txBody>
      </p:sp>
      <p:sp>
        <p:nvSpPr>
          <p:cNvPr id="5" name="Text 2"/>
          <p:cNvSpPr/>
          <p:nvPr/>
        </p:nvSpPr>
        <p:spPr>
          <a:xfrm>
            <a:off x="1110853" y="2793802"/>
            <a:ext cx="3137416" cy="363141"/>
          </a:xfrm>
          <a:prstGeom prst="rect">
            <a:avLst/>
          </a:prstGeom>
          <a:noFill/>
          <a:ln/>
        </p:spPr>
        <p:txBody>
          <a:bodyPr wrap="none" lIns="0" tIns="0" rIns="0" bIns="0" rtlCol="0" anchor="t"/>
          <a:lstStyle/>
          <a:p>
            <a:pPr marL="0" indent="0">
              <a:lnSpc>
                <a:spcPts val="2850"/>
              </a:lnSpc>
              <a:buNone/>
            </a:pPr>
            <a:r>
              <a:rPr lang="en-US" sz="2250" dirty="0">
                <a:solidFill>
                  <a:srgbClr val="000000"/>
                </a:solidFill>
                <a:latin typeface="Unbounded" pitchFamily="34" charset="0"/>
                <a:ea typeface="Unbounded" pitchFamily="34" charset="-122"/>
                <a:cs typeface="Unbounded" pitchFamily="34" charset="-120"/>
              </a:rPr>
              <a:t>Problem Overview</a:t>
            </a:r>
            <a:endParaRPr lang="en-US" sz="2250" dirty="0"/>
          </a:p>
        </p:txBody>
      </p:sp>
      <p:sp>
        <p:nvSpPr>
          <p:cNvPr id="6" name="Text 3"/>
          <p:cNvSpPr/>
          <p:nvPr/>
        </p:nvSpPr>
        <p:spPr>
          <a:xfrm>
            <a:off x="1110853" y="3305056"/>
            <a:ext cx="6922294" cy="1185148"/>
          </a:xfrm>
          <a:prstGeom prst="rect">
            <a:avLst/>
          </a:prstGeom>
          <a:noFill/>
          <a:ln/>
        </p:spPr>
        <p:txBody>
          <a:bodyPr wrap="square" lIns="0" tIns="0" rIns="0" bIns="0" rtlCol="0" anchor="t"/>
          <a:lstStyle/>
          <a:p>
            <a:pPr marL="0" indent="0">
              <a:lnSpc>
                <a:spcPts val="3100"/>
              </a:lnSpc>
              <a:buNone/>
            </a:pPr>
            <a:r>
              <a:rPr lang="en-US" sz="1900" dirty="0">
                <a:solidFill>
                  <a:srgbClr val="000000"/>
                </a:solidFill>
                <a:latin typeface="Cabin" pitchFamily="34" charset="0"/>
                <a:ea typeface="Cabin" pitchFamily="34" charset="-122"/>
                <a:cs typeface="Cabin" pitchFamily="34" charset="-120"/>
              </a:rPr>
              <a:t>Challenges faced by people with blindness and low vision (</a:t>
            </a:r>
            <a:r>
              <a:rPr lang="en-US" sz="1900" dirty="0" err="1">
                <a:solidFill>
                  <a:srgbClr val="000000"/>
                </a:solidFill>
                <a:latin typeface="Cabin" pitchFamily="34" charset="0"/>
                <a:ea typeface="Cabin" pitchFamily="34" charset="-122"/>
                <a:cs typeface="Cabin" pitchFamily="34" charset="-120"/>
              </a:rPr>
              <a:t>pBLV</a:t>
            </a:r>
            <a:r>
              <a:rPr lang="en-US" sz="1900" dirty="0">
                <a:solidFill>
                  <a:srgbClr val="000000"/>
                </a:solidFill>
                <a:latin typeface="Cabin" pitchFamily="34" charset="0"/>
                <a:ea typeface="Cabin" pitchFamily="34" charset="-122"/>
                <a:cs typeface="Cabin" pitchFamily="34" charset="-120"/>
              </a:rPr>
              <a:t>) in navigating public transportation, especially within transit hubs (middle mile).</a:t>
            </a:r>
            <a:endParaRPr lang="en-US" sz="1900" dirty="0"/>
          </a:p>
        </p:txBody>
      </p:sp>
      <p:sp>
        <p:nvSpPr>
          <p:cNvPr id="7" name="Shape 4"/>
          <p:cNvSpPr/>
          <p:nvPr/>
        </p:nvSpPr>
        <p:spPr>
          <a:xfrm>
            <a:off x="864037" y="4983837"/>
            <a:ext cx="7415927" cy="1794986"/>
          </a:xfrm>
          <a:prstGeom prst="roundRect">
            <a:avLst>
              <a:gd name="adj" fmla="val 2063"/>
            </a:avLst>
          </a:prstGeom>
          <a:solidFill>
            <a:srgbClr val="F2F2F2"/>
          </a:solidFill>
          <a:ln/>
        </p:spPr>
        <p:txBody>
          <a:bodyPr/>
          <a:lstStyle/>
          <a:p>
            <a:endParaRPr lang="en-IN"/>
          </a:p>
        </p:txBody>
      </p:sp>
      <p:sp>
        <p:nvSpPr>
          <p:cNvPr id="8" name="Text 5"/>
          <p:cNvSpPr/>
          <p:nvPr/>
        </p:nvSpPr>
        <p:spPr>
          <a:xfrm>
            <a:off x="1110853" y="5230654"/>
            <a:ext cx="2904530" cy="363141"/>
          </a:xfrm>
          <a:prstGeom prst="rect">
            <a:avLst/>
          </a:prstGeom>
          <a:noFill/>
          <a:ln/>
        </p:spPr>
        <p:txBody>
          <a:bodyPr wrap="none" lIns="0" tIns="0" rIns="0" bIns="0" rtlCol="0" anchor="t"/>
          <a:lstStyle/>
          <a:p>
            <a:pPr marL="0" indent="0">
              <a:lnSpc>
                <a:spcPts val="2850"/>
              </a:lnSpc>
              <a:buNone/>
            </a:pPr>
            <a:r>
              <a:rPr lang="en-US" sz="2250" dirty="0">
                <a:solidFill>
                  <a:srgbClr val="000000"/>
                </a:solidFill>
                <a:latin typeface="Unbounded" pitchFamily="34" charset="0"/>
                <a:ea typeface="Unbounded" pitchFamily="34" charset="-122"/>
                <a:cs typeface="Unbounded" pitchFamily="34" charset="-120"/>
              </a:rPr>
              <a:t>Existing Gaps</a:t>
            </a:r>
            <a:endParaRPr lang="en-US" sz="2250" dirty="0"/>
          </a:p>
        </p:txBody>
      </p:sp>
      <p:sp>
        <p:nvSpPr>
          <p:cNvPr id="9" name="Text 6"/>
          <p:cNvSpPr/>
          <p:nvPr/>
        </p:nvSpPr>
        <p:spPr>
          <a:xfrm>
            <a:off x="1110853" y="5741908"/>
            <a:ext cx="6922294" cy="790099"/>
          </a:xfrm>
          <a:prstGeom prst="rect">
            <a:avLst/>
          </a:prstGeom>
          <a:noFill/>
          <a:ln/>
        </p:spPr>
        <p:txBody>
          <a:bodyPr wrap="square" lIns="0" tIns="0" rIns="0" bIns="0" rtlCol="0" anchor="t"/>
          <a:lstStyle/>
          <a:p>
            <a:pPr marL="0" indent="0">
              <a:lnSpc>
                <a:spcPts val="3100"/>
              </a:lnSpc>
              <a:buNone/>
            </a:pPr>
            <a:r>
              <a:rPr lang="en-US" sz="1900" dirty="0">
                <a:solidFill>
                  <a:srgbClr val="000000"/>
                </a:solidFill>
                <a:latin typeface="Cabin" pitchFamily="34" charset="0"/>
                <a:ea typeface="Cabin" pitchFamily="34" charset="-122"/>
                <a:cs typeface="Cabin" pitchFamily="34" charset="-120"/>
              </a:rPr>
              <a:t>Lack of scalable solutions for middle mile navigation, despite many outdoor navigation apps (e.g., Google Maps).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253133"/>
            <a:ext cx="6562963"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Introduction (cont.)</a:t>
            </a:r>
            <a:endParaRPr lang="en-US" sz="4550" dirty="0"/>
          </a:p>
        </p:txBody>
      </p:sp>
      <p:sp>
        <p:nvSpPr>
          <p:cNvPr id="4" name="Shape 1"/>
          <p:cNvSpPr/>
          <p:nvPr/>
        </p:nvSpPr>
        <p:spPr>
          <a:xfrm>
            <a:off x="864037" y="2349460"/>
            <a:ext cx="7415927" cy="2190036"/>
          </a:xfrm>
          <a:prstGeom prst="roundRect">
            <a:avLst>
              <a:gd name="adj" fmla="val 1691"/>
            </a:avLst>
          </a:prstGeom>
          <a:solidFill>
            <a:srgbClr val="F2F2F2"/>
          </a:solidFill>
          <a:ln/>
        </p:spPr>
        <p:txBody>
          <a:bodyPr/>
          <a:lstStyle/>
          <a:p>
            <a:endParaRPr lang="en-IN"/>
          </a:p>
        </p:txBody>
      </p:sp>
      <p:sp>
        <p:nvSpPr>
          <p:cNvPr id="5" name="Text 2"/>
          <p:cNvSpPr/>
          <p:nvPr/>
        </p:nvSpPr>
        <p:spPr>
          <a:xfrm>
            <a:off x="1110853" y="2596277"/>
            <a:ext cx="2904530" cy="363141"/>
          </a:xfrm>
          <a:prstGeom prst="rect">
            <a:avLst/>
          </a:prstGeom>
          <a:noFill/>
          <a:ln/>
        </p:spPr>
        <p:txBody>
          <a:bodyPr wrap="none" lIns="0" tIns="0" rIns="0" bIns="0" rtlCol="0" anchor="t"/>
          <a:lstStyle/>
          <a:p>
            <a:pPr marL="0" indent="0">
              <a:lnSpc>
                <a:spcPts val="2850"/>
              </a:lnSpc>
              <a:buNone/>
            </a:pPr>
            <a:r>
              <a:rPr lang="en-US" sz="2250" dirty="0">
                <a:solidFill>
                  <a:srgbClr val="000000"/>
                </a:solidFill>
                <a:latin typeface="Unbounded" pitchFamily="34" charset="0"/>
                <a:ea typeface="Unbounded" pitchFamily="34" charset="-122"/>
                <a:cs typeface="Unbounded" pitchFamily="34" charset="-120"/>
              </a:rPr>
              <a:t>Objective</a:t>
            </a:r>
            <a:endParaRPr lang="en-US" sz="2250" dirty="0"/>
          </a:p>
        </p:txBody>
      </p:sp>
      <p:sp>
        <p:nvSpPr>
          <p:cNvPr id="6" name="Text 3"/>
          <p:cNvSpPr/>
          <p:nvPr/>
        </p:nvSpPr>
        <p:spPr>
          <a:xfrm>
            <a:off x="1110853" y="3107531"/>
            <a:ext cx="6922294" cy="1185148"/>
          </a:xfrm>
          <a:prstGeom prst="rect">
            <a:avLst/>
          </a:prstGeom>
          <a:noFill/>
          <a:ln/>
        </p:spPr>
        <p:txBody>
          <a:bodyPr wrap="square" lIns="0" tIns="0" rIns="0" bIns="0" rtlCol="0" anchor="t"/>
          <a:lstStyle/>
          <a:p>
            <a:pPr marL="0" indent="0">
              <a:lnSpc>
                <a:spcPts val="3100"/>
              </a:lnSpc>
              <a:buNone/>
            </a:pPr>
            <a:r>
              <a:rPr lang="en-US" sz="1900" dirty="0">
                <a:solidFill>
                  <a:srgbClr val="000000"/>
                </a:solidFill>
                <a:latin typeface="Cabin" pitchFamily="34" charset="0"/>
                <a:ea typeface="Cabin" pitchFamily="34" charset="-122"/>
                <a:cs typeface="Cabin" pitchFamily="34" charset="-120"/>
              </a:rPr>
              <a:t>Introducing </a:t>
            </a:r>
            <a:r>
              <a:rPr lang="en-US" sz="1900" i="1" dirty="0">
                <a:solidFill>
                  <a:srgbClr val="000000"/>
                </a:solidFill>
                <a:latin typeface="Cabin" pitchFamily="34" charset="0"/>
                <a:ea typeface="Cabin" pitchFamily="34" charset="-122"/>
                <a:cs typeface="Cabin" pitchFamily="34" charset="-120"/>
              </a:rPr>
              <a:t>Commute Booster</a:t>
            </a:r>
            <a:r>
              <a:rPr lang="en-US" sz="1900" dirty="0">
                <a:solidFill>
                  <a:srgbClr val="000000"/>
                </a:solidFill>
                <a:latin typeface="Cabin" pitchFamily="34" charset="0"/>
                <a:ea typeface="Cabin" pitchFamily="34" charset="-122"/>
                <a:cs typeface="Cabin" pitchFamily="34" charset="-120"/>
              </a:rPr>
              <a:t>, a mobile app designed to provide full-trip support from first to last mile, with real-time in-station navigation.</a:t>
            </a:r>
            <a:endParaRPr lang="en-US" sz="1900" dirty="0"/>
          </a:p>
        </p:txBody>
      </p:sp>
      <p:sp>
        <p:nvSpPr>
          <p:cNvPr id="7" name="Shape 4"/>
          <p:cNvSpPr/>
          <p:nvPr/>
        </p:nvSpPr>
        <p:spPr>
          <a:xfrm>
            <a:off x="864037" y="4786313"/>
            <a:ext cx="7415927" cy="2190036"/>
          </a:xfrm>
          <a:prstGeom prst="roundRect">
            <a:avLst>
              <a:gd name="adj" fmla="val 1691"/>
            </a:avLst>
          </a:prstGeom>
          <a:solidFill>
            <a:srgbClr val="F2F2F2"/>
          </a:solidFill>
          <a:ln/>
        </p:spPr>
        <p:txBody>
          <a:bodyPr/>
          <a:lstStyle/>
          <a:p>
            <a:endParaRPr lang="en-IN"/>
          </a:p>
        </p:txBody>
      </p:sp>
      <p:sp>
        <p:nvSpPr>
          <p:cNvPr id="8" name="Text 5"/>
          <p:cNvSpPr/>
          <p:nvPr/>
        </p:nvSpPr>
        <p:spPr>
          <a:xfrm>
            <a:off x="1110853" y="5033129"/>
            <a:ext cx="3600093" cy="363141"/>
          </a:xfrm>
          <a:prstGeom prst="rect">
            <a:avLst/>
          </a:prstGeom>
          <a:noFill/>
          <a:ln/>
        </p:spPr>
        <p:txBody>
          <a:bodyPr wrap="none" lIns="0" tIns="0" rIns="0" bIns="0" rtlCol="0" anchor="t"/>
          <a:lstStyle/>
          <a:p>
            <a:pPr marL="0" indent="0">
              <a:lnSpc>
                <a:spcPts val="2850"/>
              </a:lnSpc>
              <a:buNone/>
            </a:pPr>
            <a:r>
              <a:rPr lang="en-US" sz="2250" dirty="0">
                <a:solidFill>
                  <a:srgbClr val="000000"/>
                </a:solidFill>
                <a:latin typeface="Unbounded" pitchFamily="34" charset="0"/>
                <a:ea typeface="Unbounded" pitchFamily="34" charset="-122"/>
                <a:cs typeface="Unbounded" pitchFamily="34" charset="-120"/>
              </a:rPr>
              <a:t>Innovative Approach</a:t>
            </a:r>
            <a:endParaRPr lang="en-US" sz="2250" dirty="0"/>
          </a:p>
        </p:txBody>
      </p:sp>
      <p:sp>
        <p:nvSpPr>
          <p:cNvPr id="9" name="Text 6"/>
          <p:cNvSpPr/>
          <p:nvPr/>
        </p:nvSpPr>
        <p:spPr>
          <a:xfrm>
            <a:off x="1110853" y="5544383"/>
            <a:ext cx="6922294" cy="1185148"/>
          </a:xfrm>
          <a:prstGeom prst="rect">
            <a:avLst/>
          </a:prstGeom>
          <a:noFill/>
          <a:ln/>
        </p:spPr>
        <p:txBody>
          <a:bodyPr wrap="square" lIns="0" tIns="0" rIns="0" bIns="0" rtlCol="0" anchor="t"/>
          <a:lstStyle/>
          <a:p>
            <a:pPr marL="0" indent="0">
              <a:lnSpc>
                <a:spcPts val="3100"/>
              </a:lnSpc>
              <a:buNone/>
            </a:pPr>
            <a:r>
              <a:rPr lang="en-US" sz="1900" dirty="0">
                <a:solidFill>
                  <a:srgbClr val="000000"/>
                </a:solidFill>
                <a:latin typeface="Cabin" pitchFamily="34" charset="0"/>
                <a:ea typeface="Cabin" pitchFamily="34" charset="-122"/>
                <a:cs typeface="Cabin" pitchFamily="34" charset="-120"/>
              </a:rPr>
              <a:t>Combines General Transit Feed Specification (GTFS) and Optical Character Recognition (OCR) to assist pBLV users during their commutes.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968693" y="875110"/>
            <a:ext cx="6032659"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Literature Survey</a:t>
            </a:r>
            <a:endParaRPr lang="en-US" sz="4550" dirty="0"/>
          </a:p>
        </p:txBody>
      </p:sp>
      <p:sp>
        <p:nvSpPr>
          <p:cNvPr id="5" name="Shape 2"/>
          <p:cNvSpPr/>
          <p:nvPr/>
        </p:nvSpPr>
        <p:spPr>
          <a:xfrm>
            <a:off x="968693" y="2677478"/>
            <a:ext cx="555427" cy="555427"/>
          </a:xfrm>
          <a:prstGeom prst="roundRect">
            <a:avLst>
              <a:gd name="adj" fmla="val 6668"/>
            </a:avLst>
          </a:prstGeom>
          <a:solidFill>
            <a:srgbClr val="304755"/>
          </a:solidFill>
          <a:ln/>
        </p:spPr>
        <p:txBody>
          <a:bodyPr/>
          <a:lstStyle/>
          <a:p>
            <a:endParaRPr lang="en-IN"/>
          </a:p>
        </p:txBody>
      </p:sp>
      <p:sp>
        <p:nvSpPr>
          <p:cNvPr id="6" name="Text 3"/>
          <p:cNvSpPr/>
          <p:nvPr/>
        </p:nvSpPr>
        <p:spPr>
          <a:xfrm>
            <a:off x="1164312" y="2780943"/>
            <a:ext cx="164187" cy="348496"/>
          </a:xfrm>
          <a:prstGeom prst="rect">
            <a:avLst/>
          </a:prstGeom>
          <a:noFill/>
          <a:ln/>
        </p:spPr>
        <p:txBody>
          <a:bodyPr wrap="none" lIns="0" tIns="0" rIns="0" bIns="0" rtlCol="0" anchor="t"/>
          <a:lstStyle/>
          <a:p>
            <a:pPr marL="0" indent="0" algn="ctr">
              <a:lnSpc>
                <a:spcPts val="2700"/>
              </a:lnSpc>
              <a:buNone/>
            </a:pPr>
            <a:r>
              <a:rPr lang="en-US" sz="2700" dirty="0">
                <a:solidFill>
                  <a:srgbClr val="CAD6DE"/>
                </a:solidFill>
                <a:latin typeface="Unbounded" pitchFamily="34" charset="0"/>
                <a:ea typeface="Unbounded" pitchFamily="34" charset="-122"/>
                <a:cs typeface="Unbounded" pitchFamily="34" charset="-120"/>
              </a:rPr>
              <a:t>1</a:t>
            </a:r>
            <a:endParaRPr lang="en-US" sz="2700" dirty="0"/>
          </a:p>
        </p:txBody>
      </p:sp>
      <p:sp>
        <p:nvSpPr>
          <p:cNvPr id="7" name="Text 4"/>
          <p:cNvSpPr/>
          <p:nvPr/>
        </p:nvSpPr>
        <p:spPr>
          <a:xfrm>
            <a:off x="1770936" y="2677478"/>
            <a:ext cx="11890653" cy="726281"/>
          </a:xfrm>
          <a:prstGeom prst="rect">
            <a:avLst/>
          </a:prstGeom>
          <a:noFill/>
          <a:ln/>
        </p:spPr>
        <p:txBody>
          <a:bodyPr wrap="square" lIns="0" tIns="0" rIns="0" bIns="0" rtlCol="0" anchor="t"/>
          <a:lstStyle/>
          <a:p>
            <a:pPr marL="0" indent="0">
              <a:lnSpc>
                <a:spcPts val="2850"/>
              </a:lnSpc>
              <a:buNone/>
            </a:pPr>
            <a:r>
              <a:rPr lang="en-US" sz="2250" dirty="0">
                <a:solidFill>
                  <a:srgbClr val="CAD6DE"/>
                </a:solidFill>
                <a:latin typeface="Unbounded" pitchFamily="34" charset="0"/>
                <a:ea typeface="Unbounded" pitchFamily="34" charset="-122"/>
                <a:cs typeface="Unbounded" pitchFamily="34" charset="-120"/>
              </a:rPr>
              <a:t>Accessible Transportation Technologies Research Initiative (ATTRI) Impact Assessment (E.W. Martin et al., 2020)</a:t>
            </a:r>
            <a:endParaRPr lang="en-US" sz="2250" dirty="0"/>
          </a:p>
        </p:txBody>
      </p:sp>
      <p:sp>
        <p:nvSpPr>
          <p:cNvPr id="8" name="Text 5"/>
          <p:cNvSpPr/>
          <p:nvPr/>
        </p:nvSpPr>
        <p:spPr>
          <a:xfrm>
            <a:off x="1770936" y="3551872"/>
            <a:ext cx="11890653" cy="790099"/>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This paper evaluates the impact of assistive technologies for accessible transportation, highlighting barriers faced by people with disabilities in transit systems and the potential of mobile apps to address these issues.</a:t>
            </a:r>
            <a:endParaRPr lang="en-US" sz="1900" dirty="0"/>
          </a:p>
        </p:txBody>
      </p:sp>
      <p:sp>
        <p:nvSpPr>
          <p:cNvPr id="9" name="Shape 6"/>
          <p:cNvSpPr/>
          <p:nvPr/>
        </p:nvSpPr>
        <p:spPr>
          <a:xfrm>
            <a:off x="968693" y="4866442"/>
            <a:ext cx="555427" cy="555427"/>
          </a:xfrm>
          <a:prstGeom prst="roundRect">
            <a:avLst>
              <a:gd name="adj" fmla="val 6668"/>
            </a:avLst>
          </a:prstGeom>
          <a:solidFill>
            <a:srgbClr val="304755"/>
          </a:solidFill>
          <a:ln/>
        </p:spPr>
        <p:txBody>
          <a:bodyPr/>
          <a:lstStyle/>
          <a:p>
            <a:endParaRPr lang="en-IN"/>
          </a:p>
        </p:txBody>
      </p:sp>
      <p:sp>
        <p:nvSpPr>
          <p:cNvPr id="10" name="Text 7"/>
          <p:cNvSpPr/>
          <p:nvPr/>
        </p:nvSpPr>
        <p:spPr>
          <a:xfrm>
            <a:off x="1108829" y="4969907"/>
            <a:ext cx="275034" cy="348496"/>
          </a:xfrm>
          <a:prstGeom prst="rect">
            <a:avLst/>
          </a:prstGeom>
          <a:noFill/>
          <a:ln/>
        </p:spPr>
        <p:txBody>
          <a:bodyPr wrap="none" lIns="0" tIns="0" rIns="0" bIns="0" rtlCol="0" anchor="t"/>
          <a:lstStyle/>
          <a:p>
            <a:pPr marL="0" indent="0" algn="ctr">
              <a:lnSpc>
                <a:spcPts val="2700"/>
              </a:lnSpc>
              <a:buNone/>
            </a:pPr>
            <a:r>
              <a:rPr lang="en-US" sz="2700" dirty="0">
                <a:solidFill>
                  <a:srgbClr val="CAD6DE"/>
                </a:solidFill>
                <a:latin typeface="Unbounded" pitchFamily="34" charset="0"/>
                <a:ea typeface="Unbounded" pitchFamily="34" charset="-122"/>
                <a:cs typeface="Unbounded" pitchFamily="34" charset="-120"/>
              </a:rPr>
              <a:t>2</a:t>
            </a:r>
            <a:endParaRPr lang="en-US" sz="2700" dirty="0"/>
          </a:p>
        </p:txBody>
      </p:sp>
      <p:sp>
        <p:nvSpPr>
          <p:cNvPr id="11" name="Text 8"/>
          <p:cNvSpPr/>
          <p:nvPr/>
        </p:nvSpPr>
        <p:spPr>
          <a:xfrm>
            <a:off x="1770936" y="4866442"/>
            <a:ext cx="11890653" cy="726281"/>
          </a:xfrm>
          <a:prstGeom prst="rect">
            <a:avLst/>
          </a:prstGeom>
          <a:noFill/>
          <a:ln/>
        </p:spPr>
        <p:txBody>
          <a:bodyPr wrap="square" lIns="0" tIns="0" rIns="0" bIns="0" rtlCol="0" anchor="t"/>
          <a:lstStyle/>
          <a:p>
            <a:pPr marL="0" indent="0">
              <a:lnSpc>
                <a:spcPts val="2850"/>
              </a:lnSpc>
              <a:buNone/>
            </a:pPr>
            <a:r>
              <a:rPr lang="en-US" sz="2250" dirty="0">
                <a:solidFill>
                  <a:srgbClr val="CAD6DE"/>
                </a:solidFill>
                <a:latin typeface="Unbounded" pitchFamily="34" charset="0"/>
                <a:ea typeface="Unbounded" pitchFamily="34" charset="-122"/>
                <a:cs typeface="Unbounded" pitchFamily="34" charset="-120"/>
              </a:rPr>
              <a:t>Seeing AI: A Mobile App for People with Blindness and Low Vision (Microsoft, 2022)</a:t>
            </a:r>
            <a:endParaRPr lang="en-US" sz="2250" dirty="0"/>
          </a:p>
        </p:txBody>
      </p:sp>
      <p:sp>
        <p:nvSpPr>
          <p:cNvPr id="12" name="Text 9"/>
          <p:cNvSpPr/>
          <p:nvPr/>
        </p:nvSpPr>
        <p:spPr>
          <a:xfrm>
            <a:off x="1770936" y="5740837"/>
            <a:ext cx="11890653" cy="1185148"/>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Seeing AI uses a smartphone's camera to describe people, objects, and text for pBLV users. While effective in various contexts, it struggles with text-heavy environments, like subway stations, limiting its use for real-time navigation.</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968693" y="959678"/>
            <a:ext cx="8279130"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Literature Survey (cont.)</a:t>
            </a:r>
            <a:endParaRPr lang="en-US" sz="4550" dirty="0"/>
          </a:p>
        </p:txBody>
      </p:sp>
      <p:sp>
        <p:nvSpPr>
          <p:cNvPr id="5" name="Shape 2"/>
          <p:cNvSpPr/>
          <p:nvPr/>
        </p:nvSpPr>
        <p:spPr>
          <a:xfrm>
            <a:off x="968693" y="2859048"/>
            <a:ext cx="555427" cy="555427"/>
          </a:xfrm>
          <a:prstGeom prst="roundRect">
            <a:avLst>
              <a:gd name="adj" fmla="val 6668"/>
            </a:avLst>
          </a:prstGeom>
          <a:solidFill>
            <a:srgbClr val="304755"/>
          </a:solidFill>
          <a:ln/>
        </p:spPr>
        <p:txBody>
          <a:bodyPr/>
          <a:lstStyle/>
          <a:p>
            <a:endParaRPr lang="en-IN" dirty="0"/>
          </a:p>
        </p:txBody>
      </p:sp>
      <p:sp>
        <p:nvSpPr>
          <p:cNvPr id="6" name="Text 3"/>
          <p:cNvSpPr/>
          <p:nvPr/>
        </p:nvSpPr>
        <p:spPr>
          <a:xfrm>
            <a:off x="1164312" y="2962513"/>
            <a:ext cx="164187" cy="348496"/>
          </a:xfrm>
          <a:prstGeom prst="rect">
            <a:avLst/>
          </a:prstGeom>
          <a:noFill/>
          <a:ln/>
        </p:spPr>
        <p:txBody>
          <a:bodyPr wrap="none" lIns="0" tIns="0" rIns="0" bIns="0" rtlCol="0" anchor="t"/>
          <a:lstStyle/>
          <a:p>
            <a:pPr marL="0" indent="0" algn="ctr">
              <a:lnSpc>
                <a:spcPts val="2700"/>
              </a:lnSpc>
              <a:buNone/>
            </a:pPr>
            <a:r>
              <a:rPr lang="en-US" sz="2700" dirty="0">
                <a:solidFill>
                  <a:srgbClr val="CAD6DE"/>
                </a:solidFill>
                <a:latin typeface="Unbounded" pitchFamily="34" charset="0"/>
              </a:rPr>
              <a:t>3</a:t>
            </a:r>
            <a:endParaRPr lang="en-US" sz="2700" dirty="0"/>
          </a:p>
        </p:txBody>
      </p:sp>
      <p:sp>
        <p:nvSpPr>
          <p:cNvPr id="7" name="Text 4"/>
          <p:cNvSpPr/>
          <p:nvPr/>
        </p:nvSpPr>
        <p:spPr>
          <a:xfrm>
            <a:off x="1770936" y="2859048"/>
            <a:ext cx="11890653" cy="726281"/>
          </a:xfrm>
          <a:prstGeom prst="rect">
            <a:avLst/>
          </a:prstGeom>
          <a:noFill/>
          <a:ln/>
        </p:spPr>
        <p:txBody>
          <a:bodyPr wrap="square" lIns="0" tIns="0" rIns="0" bIns="0" rtlCol="0" anchor="t"/>
          <a:lstStyle/>
          <a:p>
            <a:pPr marL="0" indent="0">
              <a:lnSpc>
                <a:spcPts val="2850"/>
              </a:lnSpc>
              <a:buNone/>
            </a:pPr>
            <a:r>
              <a:rPr lang="en-US" sz="2250" dirty="0">
                <a:solidFill>
                  <a:srgbClr val="CAD6DE"/>
                </a:solidFill>
                <a:latin typeface="Unbounded" pitchFamily="34" charset="0"/>
                <a:ea typeface="Unbounded" pitchFamily="34" charset="-122"/>
                <a:cs typeface="Unbounded" pitchFamily="34" charset="-120"/>
              </a:rPr>
              <a:t>NaviLens: QR Code-Based Navigation for People with Low Vision (NaviLens, 2022)</a:t>
            </a:r>
            <a:endParaRPr lang="en-US" sz="2250" dirty="0"/>
          </a:p>
        </p:txBody>
      </p:sp>
      <p:sp>
        <p:nvSpPr>
          <p:cNvPr id="8" name="Text 5"/>
          <p:cNvSpPr/>
          <p:nvPr/>
        </p:nvSpPr>
        <p:spPr>
          <a:xfrm>
            <a:off x="1770936" y="3733443"/>
            <a:ext cx="11890653" cy="790099"/>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This paper evaluates the impact of assistive technologies for accessible transportation, highlighting barriers faced by people with disabilities in transit systems and the potential of mobile apps to address these issues.</a:t>
            </a:r>
            <a:endParaRPr lang="en-US" sz="1900" dirty="0"/>
          </a:p>
        </p:txBody>
      </p:sp>
      <p:sp>
        <p:nvSpPr>
          <p:cNvPr id="9" name="Shape 6"/>
          <p:cNvSpPr/>
          <p:nvPr/>
        </p:nvSpPr>
        <p:spPr>
          <a:xfrm>
            <a:off x="968693" y="5048012"/>
            <a:ext cx="555427" cy="555427"/>
          </a:xfrm>
          <a:prstGeom prst="roundRect">
            <a:avLst>
              <a:gd name="adj" fmla="val 6668"/>
            </a:avLst>
          </a:prstGeom>
          <a:solidFill>
            <a:srgbClr val="304755"/>
          </a:solidFill>
          <a:ln/>
        </p:spPr>
        <p:txBody>
          <a:bodyPr/>
          <a:lstStyle/>
          <a:p>
            <a:endParaRPr lang="en-IN"/>
          </a:p>
        </p:txBody>
      </p:sp>
      <p:sp>
        <p:nvSpPr>
          <p:cNvPr id="10" name="Text 7"/>
          <p:cNvSpPr/>
          <p:nvPr/>
        </p:nvSpPr>
        <p:spPr>
          <a:xfrm>
            <a:off x="1108829" y="5151477"/>
            <a:ext cx="275034" cy="348496"/>
          </a:xfrm>
          <a:prstGeom prst="rect">
            <a:avLst/>
          </a:prstGeom>
          <a:noFill/>
          <a:ln/>
        </p:spPr>
        <p:txBody>
          <a:bodyPr wrap="none" lIns="0" tIns="0" rIns="0" bIns="0" rtlCol="0" anchor="t"/>
          <a:lstStyle/>
          <a:p>
            <a:pPr marL="0" indent="0" algn="ctr">
              <a:lnSpc>
                <a:spcPts val="2700"/>
              </a:lnSpc>
              <a:buNone/>
            </a:pPr>
            <a:r>
              <a:rPr lang="en-US" sz="2700" dirty="0">
                <a:solidFill>
                  <a:srgbClr val="CAD6DE"/>
                </a:solidFill>
                <a:latin typeface="Unbounded" pitchFamily="34" charset="0"/>
              </a:rPr>
              <a:t>4</a:t>
            </a:r>
            <a:endParaRPr lang="en-US" sz="2700" dirty="0"/>
          </a:p>
        </p:txBody>
      </p:sp>
      <p:sp>
        <p:nvSpPr>
          <p:cNvPr id="11" name="Text 8"/>
          <p:cNvSpPr/>
          <p:nvPr/>
        </p:nvSpPr>
        <p:spPr>
          <a:xfrm>
            <a:off x="1770936" y="5048012"/>
            <a:ext cx="11779210" cy="363141"/>
          </a:xfrm>
          <a:prstGeom prst="rect">
            <a:avLst/>
          </a:prstGeom>
          <a:noFill/>
          <a:ln/>
        </p:spPr>
        <p:txBody>
          <a:bodyPr wrap="none" lIns="0" tIns="0" rIns="0" bIns="0" rtlCol="0" anchor="t"/>
          <a:lstStyle/>
          <a:p>
            <a:pPr marL="0" indent="0">
              <a:lnSpc>
                <a:spcPts val="2850"/>
              </a:lnSpc>
              <a:buNone/>
            </a:pPr>
            <a:r>
              <a:rPr lang="en-US" sz="2250" dirty="0">
                <a:solidFill>
                  <a:srgbClr val="CAD6DE"/>
                </a:solidFill>
                <a:latin typeface="Unbounded" pitchFamily="34" charset="0"/>
                <a:ea typeface="Unbounded" pitchFamily="34" charset="-122"/>
                <a:cs typeface="Unbounded" pitchFamily="34" charset="-120"/>
              </a:rPr>
              <a:t>ViNav: A Vision-Based Indoor Navigation System (J. Dong et al., 2019)</a:t>
            </a:r>
            <a:endParaRPr lang="en-US" sz="2250" dirty="0"/>
          </a:p>
        </p:txBody>
      </p:sp>
      <p:sp>
        <p:nvSpPr>
          <p:cNvPr id="12" name="Text 9"/>
          <p:cNvSpPr/>
          <p:nvPr/>
        </p:nvSpPr>
        <p:spPr>
          <a:xfrm>
            <a:off x="1770936" y="5559266"/>
            <a:ext cx="11890653" cy="1185148"/>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Seeing AI uses a smartphone's camera to describe people, objects, and text for pBLV users. While effective in various contexts, it struggles with text-heavy environments, like subway stations, limiting its use for real-time navigation.</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968693" y="1084301"/>
            <a:ext cx="8149114"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Proposed Methodology</a:t>
            </a:r>
            <a:endParaRPr lang="en-US" sz="4550" dirty="0"/>
          </a:p>
        </p:txBody>
      </p:sp>
      <p:sp>
        <p:nvSpPr>
          <p:cNvPr id="5" name="Text 2"/>
          <p:cNvSpPr/>
          <p:nvPr/>
        </p:nvSpPr>
        <p:spPr>
          <a:xfrm>
            <a:off x="968693" y="2692003"/>
            <a:ext cx="12692896"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6" name="Image 1" descr="preencoded.png"/>
          <p:cNvPicPr>
            <a:picLocks noChangeAspect="1"/>
          </p:cNvPicPr>
          <p:nvPr/>
        </p:nvPicPr>
        <p:blipFill>
          <a:blip r:embed="rId4"/>
          <a:stretch>
            <a:fillRect/>
          </a:stretch>
        </p:blipFill>
        <p:spPr>
          <a:xfrm>
            <a:off x="968693" y="3364706"/>
            <a:ext cx="4230886" cy="987504"/>
          </a:xfrm>
          <a:prstGeom prst="rect">
            <a:avLst/>
          </a:prstGeom>
        </p:spPr>
      </p:pic>
      <p:sp>
        <p:nvSpPr>
          <p:cNvPr id="7" name="Text 3"/>
          <p:cNvSpPr/>
          <p:nvPr/>
        </p:nvSpPr>
        <p:spPr>
          <a:xfrm>
            <a:off x="1215509" y="4722495"/>
            <a:ext cx="3737253" cy="726281"/>
          </a:xfrm>
          <a:prstGeom prst="rect">
            <a:avLst/>
          </a:prstGeom>
          <a:noFill/>
          <a:ln/>
        </p:spPr>
        <p:txBody>
          <a:bodyPr wrap="squar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GTFS Data Processing</a:t>
            </a:r>
            <a:endParaRPr lang="en-US" sz="2250" dirty="0"/>
          </a:p>
        </p:txBody>
      </p:sp>
      <p:sp>
        <p:nvSpPr>
          <p:cNvPr id="8" name="Text 4"/>
          <p:cNvSpPr/>
          <p:nvPr/>
        </p:nvSpPr>
        <p:spPr>
          <a:xfrm>
            <a:off x="1215509" y="5596890"/>
            <a:ext cx="3737253" cy="790099"/>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Navigating complex transit hubs requires GTFS data.</a:t>
            </a:r>
            <a:endParaRPr lang="en-US" sz="1900" dirty="0"/>
          </a:p>
        </p:txBody>
      </p:sp>
      <p:pic>
        <p:nvPicPr>
          <p:cNvPr id="9" name="Image 2" descr="preencoded.png"/>
          <p:cNvPicPr>
            <a:picLocks noChangeAspect="1"/>
          </p:cNvPicPr>
          <p:nvPr/>
        </p:nvPicPr>
        <p:blipFill>
          <a:blip r:embed="rId5"/>
          <a:stretch>
            <a:fillRect/>
          </a:stretch>
        </p:blipFill>
        <p:spPr>
          <a:xfrm>
            <a:off x="5199578" y="3364706"/>
            <a:ext cx="4231005" cy="987504"/>
          </a:xfrm>
          <a:prstGeom prst="rect">
            <a:avLst/>
          </a:prstGeom>
        </p:spPr>
      </p:pic>
      <p:sp>
        <p:nvSpPr>
          <p:cNvPr id="10" name="Text 5"/>
          <p:cNvSpPr/>
          <p:nvPr/>
        </p:nvSpPr>
        <p:spPr>
          <a:xfrm>
            <a:off x="5446395" y="4722495"/>
            <a:ext cx="3737372" cy="726281"/>
          </a:xfrm>
          <a:prstGeom prst="rect">
            <a:avLst/>
          </a:prstGeom>
          <a:noFill/>
          <a:ln/>
        </p:spPr>
        <p:txBody>
          <a:bodyPr wrap="squar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User Input and Google Maps API</a:t>
            </a:r>
            <a:endParaRPr lang="en-US" sz="2250" dirty="0"/>
          </a:p>
        </p:txBody>
      </p:sp>
      <p:sp>
        <p:nvSpPr>
          <p:cNvPr id="11" name="Text 6"/>
          <p:cNvSpPr/>
          <p:nvPr/>
        </p:nvSpPr>
        <p:spPr>
          <a:xfrm>
            <a:off x="5446395" y="5596890"/>
            <a:ext cx="3737372" cy="790099"/>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User input along with Google maps allows setting destination and real-time location.</a:t>
            </a:r>
            <a:endParaRPr lang="en-US" sz="1900" dirty="0"/>
          </a:p>
        </p:txBody>
      </p:sp>
      <p:pic>
        <p:nvPicPr>
          <p:cNvPr id="12" name="Image 3" descr="preencoded.png"/>
          <p:cNvPicPr>
            <a:picLocks noChangeAspect="1"/>
          </p:cNvPicPr>
          <p:nvPr/>
        </p:nvPicPr>
        <p:blipFill>
          <a:blip r:embed="rId6"/>
          <a:stretch>
            <a:fillRect/>
          </a:stretch>
        </p:blipFill>
        <p:spPr>
          <a:xfrm>
            <a:off x="9430583" y="3364706"/>
            <a:ext cx="4231005" cy="987504"/>
          </a:xfrm>
          <a:prstGeom prst="rect">
            <a:avLst/>
          </a:prstGeom>
        </p:spPr>
      </p:pic>
      <p:sp>
        <p:nvSpPr>
          <p:cNvPr id="13" name="Text 7"/>
          <p:cNvSpPr/>
          <p:nvPr/>
        </p:nvSpPr>
        <p:spPr>
          <a:xfrm>
            <a:off x="9677400" y="4722495"/>
            <a:ext cx="3737372" cy="726281"/>
          </a:xfrm>
          <a:prstGeom prst="rect">
            <a:avLst/>
          </a:prstGeom>
          <a:noFill/>
          <a:ln/>
        </p:spPr>
        <p:txBody>
          <a:bodyPr wrap="squar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OCR for Sign Detection</a:t>
            </a:r>
            <a:endParaRPr lang="en-US" sz="2250" dirty="0"/>
          </a:p>
        </p:txBody>
      </p:sp>
      <p:sp>
        <p:nvSpPr>
          <p:cNvPr id="14" name="Text 8"/>
          <p:cNvSpPr/>
          <p:nvPr/>
        </p:nvSpPr>
        <p:spPr>
          <a:xfrm>
            <a:off x="9677400" y="5596890"/>
            <a:ext cx="3737372" cy="790099"/>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Provides a way to recognize characters in signs.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968692" y="1159073"/>
            <a:ext cx="10227843"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Proposed Methodology (cont.)</a:t>
            </a:r>
            <a:endParaRPr lang="en-US" sz="4550" dirty="0"/>
          </a:p>
        </p:txBody>
      </p:sp>
      <p:sp>
        <p:nvSpPr>
          <p:cNvPr id="5" name="Text 2"/>
          <p:cNvSpPr/>
          <p:nvPr/>
        </p:nvSpPr>
        <p:spPr>
          <a:xfrm>
            <a:off x="968693" y="2692003"/>
            <a:ext cx="12692896"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6" name="Image 1" descr="preencoded.png"/>
          <p:cNvPicPr>
            <a:picLocks noChangeAspect="1"/>
          </p:cNvPicPr>
          <p:nvPr/>
        </p:nvPicPr>
        <p:blipFill>
          <a:blip r:embed="rId4"/>
          <a:stretch>
            <a:fillRect/>
          </a:stretch>
        </p:blipFill>
        <p:spPr>
          <a:xfrm>
            <a:off x="968693" y="3364706"/>
            <a:ext cx="4230886" cy="987504"/>
          </a:xfrm>
          <a:prstGeom prst="rect">
            <a:avLst/>
          </a:prstGeom>
        </p:spPr>
      </p:pic>
      <p:sp>
        <p:nvSpPr>
          <p:cNvPr id="7" name="Text 3"/>
          <p:cNvSpPr/>
          <p:nvPr/>
        </p:nvSpPr>
        <p:spPr>
          <a:xfrm>
            <a:off x="1215509" y="4722495"/>
            <a:ext cx="3737253" cy="726281"/>
          </a:xfrm>
          <a:prstGeom prst="rect">
            <a:avLst/>
          </a:prstGeom>
          <a:noFill/>
          <a:ln/>
        </p:spPr>
        <p:txBody>
          <a:bodyPr wrap="squar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String Similarity Matching</a:t>
            </a:r>
            <a:endParaRPr lang="en-US" sz="2250" dirty="0"/>
          </a:p>
        </p:txBody>
      </p:sp>
      <p:sp>
        <p:nvSpPr>
          <p:cNvPr id="8" name="Text 4"/>
          <p:cNvSpPr/>
          <p:nvPr/>
        </p:nvSpPr>
        <p:spPr>
          <a:xfrm>
            <a:off x="1215509" y="5596890"/>
            <a:ext cx="3737253" cy="790099"/>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Compare characters from signs to the database of existing signs.</a:t>
            </a:r>
            <a:endParaRPr lang="en-US" sz="1900" dirty="0"/>
          </a:p>
        </p:txBody>
      </p:sp>
      <p:pic>
        <p:nvPicPr>
          <p:cNvPr id="9" name="Image 2" descr="preencoded.png"/>
          <p:cNvPicPr>
            <a:picLocks noChangeAspect="1"/>
          </p:cNvPicPr>
          <p:nvPr/>
        </p:nvPicPr>
        <p:blipFill>
          <a:blip r:embed="rId5"/>
          <a:stretch>
            <a:fillRect/>
          </a:stretch>
        </p:blipFill>
        <p:spPr>
          <a:xfrm>
            <a:off x="5199578" y="3364706"/>
            <a:ext cx="4231005" cy="987504"/>
          </a:xfrm>
          <a:prstGeom prst="rect">
            <a:avLst/>
          </a:prstGeom>
        </p:spPr>
      </p:pic>
      <p:sp>
        <p:nvSpPr>
          <p:cNvPr id="10" name="Text 5"/>
          <p:cNvSpPr/>
          <p:nvPr/>
        </p:nvSpPr>
        <p:spPr>
          <a:xfrm>
            <a:off x="5446395" y="4722495"/>
            <a:ext cx="3737372" cy="726281"/>
          </a:xfrm>
          <a:prstGeom prst="rect">
            <a:avLst/>
          </a:prstGeom>
          <a:noFill/>
          <a:ln/>
        </p:spPr>
        <p:txBody>
          <a:bodyPr wrap="squar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Dijkstra's Path Planning</a:t>
            </a:r>
            <a:endParaRPr lang="en-US" sz="2250" dirty="0"/>
          </a:p>
        </p:txBody>
      </p:sp>
      <p:sp>
        <p:nvSpPr>
          <p:cNvPr id="11" name="Text 6"/>
          <p:cNvSpPr/>
          <p:nvPr/>
        </p:nvSpPr>
        <p:spPr>
          <a:xfrm>
            <a:off x="5446395" y="5596890"/>
            <a:ext cx="3737372" cy="790099"/>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Finds the optimal path based on the map data.</a:t>
            </a:r>
            <a:endParaRPr lang="en-US" sz="1900" dirty="0"/>
          </a:p>
        </p:txBody>
      </p:sp>
      <p:pic>
        <p:nvPicPr>
          <p:cNvPr id="12" name="Image 3" descr="preencoded.png"/>
          <p:cNvPicPr>
            <a:picLocks noChangeAspect="1"/>
          </p:cNvPicPr>
          <p:nvPr/>
        </p:nvPicPr>
        <p:blipFill>
          <a:blip r:embed="rId6"/>
          <a:stretch>
            <a:fillRect/>
          </a:stretch>
        </p:blipFill>
        <p:spPr>
          <a:xfrm>
            <a:off x="9430583" y="3364706"/>
            <a:ext cx="4231005" cy="987504"/>
          </a:xfrm>
          <a:prstGeom prst="rect">
            <a:avLst/>
          </a:prstGeom>
        </p:spPr>
      </p:pic>
      <p:sp>
        <p:nvSpPr>
          <p:cNvPr id="13" name="Text 7"/>
          <p:cNvSpPr/>
          <p:nvPr/>
        </p:nvSpPr>
        <p:spPr>
          <a:xfrm>
            <a:off x="9677400" y="4722495"/>
            <a:ext cx="3737372" cy="726281"/>
          </a:xfrm>
          <a:prstGeom prst="rect">
            <a:avLst/>
          </a:prstGeom>
          <a:noFill/>
          <a:ln/>
        </p:spPr>
        <p:txBody>
          <a:bodyPr wrap="squar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Haptic and Verbal Feedback</a:t>
            </a:r>
            <a:endParaRPr lang="en-US" sz="2250" dirty="0"/>
          </a:p>
        </p:txBody>
      </p:sp>
      <p:sp>
        <p:nvSpPr>
          <p:cNvPr id="14" name="Text 8"/>
          <p:cNvSpPr/>
          <p:nvPr/>
        </p:nvSpPr>
        <p:spPr>
          <a:xfrm>
            <a:off x="9677400" y="5596890"/>
            <a:ext cx="3737372" cy="790099"/>
          </a:xfrm>
          <a:prstGeom prst="rect">
            <a:avLst/>
          </a:prstGeom>
          <a:noFill/>
          <a:ln/>
        </p:spPr>
        <p:txBody>
          <a:bodyPr wrap="square" lIns="0" tIns="0" rIns="0" bIns="0" rtlCol="0" anchor="t"/>
          <a:lstStyle/>
          <a:p>
            <a:pPr marL="0" indent="0" algn="l">
              <a:lnSpc>
                <a:spcPts val="3100"/>
              </a:lnSpc>
              <a:buNone/>
            </a:pPr>
            <a:r>
              <a:rPr lang="en-US" sz="1900" dirty="0">
                <a:solidFill>
                  <a:srgbClr val="CAD6DE"/>
                </a:solidFill>
                <a:latin typeface="Cabin" pitchFamily="34" charset="0"/>
                <a:ea typeface="Cabin" pitchFamily="34" charset="-122"/>
                <a:cs typeface="Cabin" pitchFamily="34" charset="-120"/>
              </a:rPr>
              <a:t>Provides real-time guidance inside stations.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68693" y="470999"/>
            <a:ext cx="7319129"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System Architecture </a:t>
            </a:r>
            <a:endParaRPr lang="en-US" sz="4550" dirty="0"/>
          </a:p>
        </p:txBody>
      </p:sp>
      <p:pic>
        <p:nvPicPr>
          <p:cNvPr id="3" name="Image 0" descr="preencoded.png"/>
          <p:cNvPicPr>
            <a:picLocks noChangeAspect="1"/>
          </p:cNvPicPr>
          <p:nvPr/>
        </p:nvPicPr>
        <p:blipFill>
          <a:blip r:embed="rId3"/>
          <a:stretch>
            <a:fillRect/>
          </a:stretch>
        </p:blipFill>
        <p:spPr>
          <a:xfrm>
            <a:off x="324929" y="1749160"/>
            <a:ext cx="13747077" cy="5001835"/>
          </a:xfrm>
          <a:prstGeom prst="rect">
            <a:avLst/>
          </a:prstGeom>
        </p:spPr>
      </p:pic>
      <p:sp>
        <p:nvSpPr>
          <p:cNvPr id="4" name="TextBox 3">
            <a:extLst>
              <a:ext uri="{FF2B5EF4-FFF2-40B4-BE49-F238E27FC236}">
                <a16:creationId xmlns:a16="http://schemas.microsoft.com/office/drawing/2014/main" id="{BF893DFD-B95E-BE8C-B549-3D093BB6857A}"/>
              </a:ext>
            </a:extLst>
          </p:cNvPr>
          <p:cNvSpPr txBox="1"/>
          <p:nvPr/>
        </p:nvSpPr>
        <p:spPr>
          <a:xfrm>
            <a:off x="12091480" y="7461114"/>
            <a:ext cx="2538920" cy="749030"/>
          </a:xfrm>
          <a:prstGeom prst="rect">
            <a:avLst/>
          </a:prstGeom>
          <a:solidFill>
            <a:srgbClr val="112836"/>
          </a:solidFill>
        </p:spPr>
        <p:txBody>
          <a:bodyPr wrap="square" rtlCol="0">
            <a:spAutoFit/>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TotalTime>
  <Words>1335</Words>
  <Application>Microsoft Office PowerPoint</Application>
  <PresentationFormat>Custom</PresentationFormat>
  <Paragraphs>181</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Unbounded</vt:lpstr>
      <vt:lpstr>Cabin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Athul S - AM.MC.U3BBA21025</cp:lastModifiedBy>
  <cp:revision>5</cp:revision>
  <dcterms:created xsi:type="dcterms:W3CDTF">2024-10-05T21:06:33Z</dcterms:created>
  <dcterms:modified xsi:type="dcterms:W3CDTF">2024-10-07T04:19:51Z</dcterms:modified>
</cp:coreProperties>
</file>